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61" r:id="rId2"/>
    <p:sldId id="448" r:id="rId3"/>
    <p:sldId id="456" r:id="rId4"/>
    <p:sldId id="464" r:id="rId5"/>
    <p:sldId id="431" r:id="rId6"/>
    <p:sldId id="452" r:id="rId7"/>
    <p:sldId id="457" r:id="rId8"/>
    <p:sldId id="458" r:id="rId9"/>
    <p:sldId id="459" r:id="rId10"/>
    <p:sldId id="462" r:id="rId11"/>
    <p:sldId id="465" r:id="rId12"/>
    <p:sldId id="460" r:id="rId13"/>
  </p:sldIdLst>
  <p:sldSz cx="12192000" cy="6858000"/>
  <p:notesSz cx="6950075" cy="92360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AC6E909-40D5-46AE-B1DE-C1D3A107B4A3}">
          <p14:sldIdLst>
            <p14:sldId id="361"/>
            <p14:sldId id="448"/>
            <p14:sldId id="456"/>
            <p14:sldId id="464"/>
            <p14:sldId id="431"/>
            <p14:sldId id="452"/>
            <p14:sldId id="457"/>
            <p14:sldId id="458"/>
            <p14:sldId id="459"/>
            <p14:sldId id="462"/>
            <p14:sldId id="465"/>
            <p14:sldId id="460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Fritz" initials="AF" lastIdx="7" clrIdx="0">
    <p:extLst>
      <p:ext uri="{19B8F6BF-5375-455C-9EA6-DF929625EA0E}">
        <p15:presenceInfo xmlns:p15="http://schemas.microsoft.com/office/powerpoint/2012/main" userId="S-1-5-21-1541011626-2912289867-1416485309-4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911"/>
    <a:srgbClr val="000000"/>
    <a:srgbClr val="D80912"/>
    <a:srgbClr val="181717"/>
    <a:srgbClr val="E23936"/>
    <a:srgbClr val="F29B96"/>
    <a:srgbClr val="EA7370"/>
    <a:srgbClr val="EB6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 autoAdjust="0"/>
    <p:restoredTop sz="78927" autoAdjust="0"/>
  </p:normalViewPr>
  <p:slideViewPr>
    <p:cSldViewPr snapToGrid="0">
      <p:cViewPr varScale="1">
        <p:scale>
          <a:sx n="68" d="100"/>
          <a:sy n="68" d="100"/>
        </p:scale>
        <p:origin x="1229" y="91"/>
      </p:cViewPr>
      <p:guideLst>
        <p:guide pos="384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40766-0F84-1E44-90F1-66F45F8037B4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38B7E1AA-1645-CD48-B014-6FE5FDE81B29}">
      <dgm:prSet phldrT="[Texte]" phldr="1"/>
      <dgm:spPr>
        <a:solidFill>
          <a:srgbClr val="DC0911"/>
        </a:solidFill>
      </dgm:spPr>
      <dgm:t>
        <a:bodyPr/>
        <a:lstStyle/>
        <a:p>
          <a:endParaRPr lang="fr-FR" dirty="0"/>
        </a:p>
      </dgm:t>
    </dgm:pt>
    <dgm:pt modelId="{B70D99CA-97FF-0D43-9BF9-1B085BE194B9}" type="parTrans" cxnId="{45BE6793-4442-E647-9531-CC54EEBECAD8}">
      <dgm:prSet/>
      <dgm:spPr/>
      <dgm:t>
        <a:bodyPr/>
        <a:lstStyle/>
        <a:p>
          <a:endParaRPr lang="fr-FR"/>
        </a:p>
      </dgm:t>
    </dgm:pt>
    <dgm:pt modelId="{2F5C7995-963B-E549-84A6-08ED0C5EF866}" type="sibTrans" cxnId="{45BE6793-4442-E647-9531-CC54EEBECAD8}">
      <dgm:prSet/>
      <dgm:spPr/>
      <dgm:t>
        <a:bodyPr/>
        <a:lstStyle/>
        <a:p>
          <a:endParaRPr lang="fr-FR"/>
        </a:p>
      </dgm:t>
    </dgm:pt>
    <dgm:pt modelId="{42B59627-46C6-AB44-B02F-1204E7372E9C}">
      <dgm:prSet phldrT="[Texte]" phldr="1"/>
      <dgm:spPr>
        <a:solidFill>
          <a:srgbClr val="DC0911"/>
        </a:solidFill>
      </dgm:spPr>
      <dgm:t>
        <a:bodyPr/>
        <a:lstStyle/>
        <a:p>
          <a:endParaRPr lang="fr-FR"/>
        </a:p>
      </dgm:t>
    </dgm:pt>
    <dgm:pt modelId="{CAF89FD2-439F-2B4B-89E4-7D12BC36175B}" type="parTrans" cxnId="{E1EBED24-B391-1646-A476-877A3A13BC65}">
      <dgm:prSet/>
      <dgm:spPr/>
      <dgm:t>
        <a:bodyPr/>
        <a:lstStyle/>
        <a:p>
          <a:endParaRPr lang="fr-FR"/>
        </a:p>
      </dgm:t>
    </dgm:pt>
    <dgm:pt modelId="{E6A5EF0C-100F-4042-B142-B272B0B52E09}" type="sibTrans" cxnId="{E1EBED24-B391-1646-A476-877A3A13BC65}">
      <dgm:prSet/>
      <dgm:spPr/>
      <dgm:t>
        <a:bodyPr/>
        <a:lstStyle/>
        <a:p>
          <a:endParaRPr lang="fr-FR"/>
        </a:p>
      </dgm:t>
    </dgm:pt>
    <dgm:pt modelId="{16A67490-FE53-1A4B-8149-6CA8C6CBF2FE}">
      <dgm:prSet phldrT="[Texte]" phldr="1"/>
      <dgm:spPr>
        <a:solidFill>
          <a:srgbClr val="DC0911"/>
        </a:solidFill>
      </dgm:spPr>
      <dgm:t>
        <a:bodyPr/>
        <a:lstStyle/>
        <a:p>
          <a:endParaRPr lang="fr-FR"/>
        </a:p>
      </dgm:t>
    </dgm:pt>
    <dgm:pt modelId="{E46EF3A3-4366-CE41-B2C5-48908994D841}" type="parTrans" cxnId="{C943DE7A-0AAE-2A4B-96CE-0837D2B633C3}">
      <dgm:prSet/>
      <dgm:spPr/>
      <dgm:t>
        <a:bodyPr/>
        <a:lstStyle/>
        <a:p>
          <a:endParaRPr lang="fr-FR"/>
        </a:p>
      </dgm:t>
    </dgm:pt>
    <dgm:pt modelId="{4C599F39-5AB7-7346-ABC4-7A2174A10F47}" type="sibTrans" cxnId="{C943DE7A-0AAE-2A4B-96CE-0837D2B633C3}">
      <dgm:prSet/>
      <dgm:spPr/>
      <dgm:t>
        <a:bodyPr/>
        <a:lstStyle/>
        <a:p>
          <a:endParaRPr lang="fr-FR"/>
        </a:p>
      </dgm:t>
    </dgm:pt>
    <dgm:pt modelId="{2F7653B3-9C5B-BA4D-B54E-8B064C5870B2}">
      <dgm:prSet phldrT="[Texte]" phldr="1"/>
      <dgm:spPr>
        <a:solidFill>
          <a:srgbClr val="DC0911"/>
        </a:solidFill>
      </dgm:spPr>
      <dgm:t>
        <a:bodyPr/>
        <a:lstStyle/>
        <a:p>
          <a:endParaRPr lang="fr-FR"/>
        </a:p>
      </dgm:t>
    </dgm:pt>
    <dgm:pt modelId="{3EF49858-51D8-A84F-8F25-740A58197BCC}" type="parTrans" cxnId="{655A3989-C6F5-F64C-BBE9-204B9A1EECE1}">
      <dgm:prSet/>
      <dgm:spPr/>
      <dgm:t>
        <a:bodyPr/>
        <a:lstStyle/>
        <a:p>
          <a:endParaRPr lang="fr-FR"/>
        </a:p>
      </dgm:t>
    </dgm:pt>
    <dgm:pt modelId="{0021F21E-7FA4-1E40-BBC0-CEE40210CD31}" type="sibTrans" cxnId="{655A3989-C6F5-F64C-BBE9-204B9A1EECE1}">
      <dgm:prSet/>
      <dgm:spPr/>
      <dgm:t>
        <a:bodyPr/>
        <a:lstStyle/>
        <a:p>
          <a:endParaRPr lang="fr-FR"/>
        </a:p>
      </dgm:t>
    </dgm:pt>
    <dgm:pt modelId="{AD993360-4CCF-084B-ADE9-549A35C17207}">
      <dgm:prSet phldrT="[Texte]" phldr="1"/>
      <dgm:spPr>
        <a:solidFill>
          <a:srgbClr val="DC0911"/>
        </a:solidFill>
      </dgm:spPr>
      <dgm:t>
        <a:bodyPr/>
        <a:lstStyle/>
        <a:p>
          <a:endParaRPr lang="fr-FR"/>
        </a:p>
      </dgm:t>
    </dgm:pt>
    <dgm:pt modelId="{F5724212-E6B5-B840-B465-4000C1E2FB0F}" type="parTrans" cxnId="{ABF921DF-699C-AE49-852D-ADEC32EA7F2C}">
      <dgm:prSet/>
      <dgm:spPr/>
      <dgm:t>
        <a:bodyPr/>
        <a:lstStyle/>
        <a:p>
          <a:endParaRPr lang="fr-FR"/>
        </a:p>
      </dgm:t>
    </dgm:pt>
    <dgm:pt modelId="{9EAA61A7-EBFD-664A-90AC-F1A13AB4AB8C}" type="sibTrans" cxnId="{ABF921DF-699C-AE49-852D-ADEC32EA7F2C}">
      <dgm:prSet/>
      <dgm:spPr/>
      <dgm:t>
        <a:bodyPr/>
        <a:lstStyle/>
        <a:p>
          <a:endParaRPr lang="fr-FR"/>
        </a:p>
      </dgm:t>
    </dgm:pt>
    <dgm:pt modelId="{140E306F-1494-6349-B532-78861FE1475F}" type="pres">
      <dgm:prSet presAssocID="{94340766-0F84-1E44-90F1-66F45F8037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A2D1B01-2EDB-6440-844D-E7258CE0A11C}" type="pres">
      <dgm:prSet presAssocID="{38B7E1AA-1645-CD48-B014-6FE5FDE81B2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DEE44-E5FC-B148-8CCC-CF10E47FCA63}" type="pres">
      <dgm:prSet presAssocID="{2F5C7995-963B-E549-84A6-08ED0C5EF866}" presName="sibTrans" presStyleLbl="sibTrans2D1" presStyleIdx="0" presStyleCnt="5"/>
      <dgm:spPr/>
      <dgm:t>
        <a:bodyPr/>
        <a:lstStyle/>
        <a:p>
          <a:endParaRPr lang="fr-FR"/>
        </a:p>
      </dgm:t>
    </dgm:pt>
    <dgm:pt modelId="{1FA28241-A601-EC44-84B8-528E211A731D}" type="pres">
      <dgm:prSet presAssocID="{2F5C7995-963B-E549-84A6-08ED0C5EF866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41C9FBE9-D886-D14B-A7FE-C705CCF4BDE0}" type="pres">
      <dgm:prSet presAssocID="{42B59627-46C6-AB44-B02F-1204E7372E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E5D4E2-33F9-C846-B50C-11638D017956}" type="pres">
      <dgm:prSet presAssocID="{E6A5EF0C-100F-4042-B142-B272B0B52E09}" presName="sibTrans" presStyleLbl="sibTrans2D1" presStyleIdx="1" presStyleCnt="5"/>
      <dgm:spPr/>
      <dgm:t>
        <a:bodyPr/>
        <a:lstStyle/>
        <a:p>
          <a:endParaRPr lang="fr-FR"/>
        </a:p>
      </dgm:t>
    </dgm:pt>
    <dgm:pt modelId="{A42E9170-BE12-EB4B-9196-765C1AD841DF}" type="pres">
      <dgm:prSet presAssocID="{E6A5EF0C-100F-4042-B142-B272B0B52E09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40C4ADF6-2685-8840-A00F-5F84750A1CD0}" type="pres">
      <dgm:prSet presAssocID="{16A67490-FE53-1A4B-8149-6CA8C6CBF2F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060DAC-72B4-4D4C-8C83-6AFD28741F4F}" type="pres">
      <dgm:prSet presAssocID="{4C599F39-5AB7-7346-ABC4-7A2174A10F47}" presName="sibTrans" presStyleLbl="sibTrans2D1" presStyleIdx="2" presStyleCnt="5"/>
      <dgm:spPr/>
      <dgm:t>
        <a:bodyPr/>
        <a:lstStyle/>
        <a:p>
          <a:endParaRPr lang="fr-FR"/>
        </a:p>
      </dgm:t>
    </dgm:pt>
    <dgm:pt modelId="{A5014E91-929B-2144-9BEA-3D139D8BC4A8}" type="pres">
      <dgm:prSet presAssocID="{4C599F39-5AB7-7346-ABC4-7A2174A10F47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D650AB26-889B-2D4C-8DC8-5328253D7C86}" type="pres">
      <dgm:prSet presAssocID="{2F7653B3-9C5B-BA4D-B54E-8B064C5870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C52DD7-531C-AD4D-9061-E5866971CD5E}" type="pres">
      <dgm:prSet presAssocID="{0021F21E-7FA4-1E40-BBC0-CEE40210CD31}" presName="sibTrans" presStyleLbl="sibTrans2D1" presStyleIdx="3" presStyleCnt="5"/>
      <dgm:spPr/>
      <dgm:t>
        <a:bodyPr/>
        <a:lstStyle/>
        <a:p>
          <a:endParaRPr lang="fr-FR"/>
        </a:p>
      </dgm:t>
    </dgm:pt>
    <dgm:pt modelId="{36A4D73D-DD90-8442-8EDD-DD461744AD89}" type="pres">
      <dgm:prSet presAssocID="{0021F21E-7FA4-1E40-BBC0-CEE40210CD31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C9679CC6-7829-9448-A3B9-40558047AFB6}" type="pres">
      <dgm:prSet presAssocID="{AD993360-4CCF-084B-ADE9-549A35C172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5B8682-30E3-6842-B2C3-E2392244170F}" type="pres">
      <dgm:prSet presAssocID="{9EAA61A7-EBFD-664A-90AC-F1A13AB4AB8C}" presName="sibTrans" presStyleLbl="sibTrans2D1" presStyleIdx="4" presStyleCnt="5"/>
      <dgm:spPr/>
      <dgm:t>
        <a:bodyPr/>
        <a:lstStyle/>
        <a:p>
          <a:endParaRPr lang="fr-FR"/>
        </a:p>
      </dgm:t>
    </dgm:pt>
    <dgm:pt modelId="{C5C6DD23-0BD7-3345-96CF-A761403D6C29}" type="pres">
      <dgm:prSet presAssocID="{9EAA61A7-EBFD-664A-90AC-F1A13AB4AB8C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ABF921DF-699C-AE49-852D-ADEC32EA7F2C}" srcId="{94340766-0F84-1E44-90F1-66F45F8037B4}" destId="{AD993360-4CCF-084B-ADE9-549A35C17207}" srcOrd="4" destOrd="0" parTransId="{F5724212-E6B5-B840-B465-4000C1E2FB0F}" sibTransId="{9EAA61A7-EBFD-664A-90AC-F1A13AB4AB8C}"/>
    <dgm:cxn modelId="{655A3989-C6F5-F64C-BBE9-204B9A1EECE1}" srcId="{94340766-0F84-1E44-90F1-66F45F8037B4}" destId="{2F7653B3-9C5B-BA4D-B54E-8B064C5870B2}" srcOrd="3" destOrd="0" parTransId="{3EF49858-51D8-A84F-8F25-740A58197BCC}" sibTransId="{0021F21E-7FA4-1E40-BBC0-CEE40210CD31}"/>
    <dgm:cxn modelId="{43F63C40-E0B5-5E41-BDA6-D61A6392FAE0}" type="presOf" srcId="{42B59627-46C6-AB44-B02F-1204E7372E9C}" destId="{41C9FBE9-D886-D14B-A7FE-C705CCF4BDE0}" srcOrd="0" destOrd="0" presId="urn:microsoft.com/office/officeart/2005/8/layout/cycle2"/>
    <dgm:cxn modelId="{53E3C8F8-5580-B747-8DB2-7C5529423454}" type="presOf" srcId="{0021F21E-7FA4-1E40-BBC0-CEE40210CD31}" destId="{68C52DD7-531C-AD4D-9061-E5866971CD5E}" srcOrd="0" destOrd="0" presId="urn:microsoft.com/office/officeart/2005/8/layout/cycle2"/>
    <dgm:cxn modelId="{E25F34F9-92A4-3747-936F-8567DC64FE18}" type="presOf" srcId="{16A67490-FE53-1A4B-8149-6CA8C6CBF2FE}" destId="{40C4ADF6-2685-8840-A00F-5F84750A1CD0}" srcOrd="0" destOrd="0" presId="urn:microsoft.com/office/officeart/2005/8/layout/cycle2"/>
    <dgm:cxn modelId="{1B6AE4A9-F452-364C-87B0-2B318B082262}" type="presOf" srcId="{0021F21E-7FA4-1E40-BBC0-CEE40210CD31}" destId="{36A4D73D-DD90-8442-8EDD-DD461744AD89}" srcOrd="1" destOrd="0" presId="urn:microsoft.com/office/officeart/2005/8/layout/cycle2"/>
    <dgm:cxn modelId="{65E6BC0F-22E5-FE49-8F8A-7650D483AD9D}" type="presOf" srcId="{4C599F39-5AB7-7346-ABC4-7A2174A10F47}" destId="{76060DAC-72B4-4D4C-8C83-6AFD28741F4F}" srcOrd="0" destOrd="0" presId="urn:microsoft.com/office/officeart/2005/8/layout/cycle2"/>
    <dgm:cxn modelId="{6FD1AE98-D1D5-D644-AF48-7399BDAE38F6}" type="presOf" srcId="{E6A5EF0C-100F-4042-B142-B272B0B52E09}" destId="{B0E5D4E2-33F9-C846-B50C-11638D017956}" srcOrd="0" destOrd="0" presId="urn:microsoft.com/office/officeart/2005/8/layout/cycle2"/>
    <dgm:cxn modelId="{BEAEB09B-7E23-7F4C-937C-6AF803602DE9}" type="presOf" srcId="{2F5C7995-963B-E549-84A6-08ED0C5EF866}" destId="{1FA28241-A601-EC44-84B8-528E211A731D}" srcOrd="1" destOrd="0" presId="urn:microsoft.com/office/officeart/2005/8/layout/cycle2"/>
    <dgm:cxn modelId="{C943DE7A-0AAE-2A4B-96CE-0837D2B633C3}" srcId="{94340766-0F84-1E44-90F1-66F45F8037B4}" destId="{16A67490-FE53-1A4B-8149-6CA8C6CBF2FE}" srcOrd="2" destOrd="0" parTransId="{E46EF3A3-4366-CE41-B2C5-48908994D841}" sibTransId="{4C599F39-5AB7-7346-ABC4-7A2174A10F47}"/>
    <dgm:cxn modelId="{D10AF521-A0E5-3E48-8D35-5013AB714C85}" type="presOf" srcId="{94340766-0F84-1E44-90F1-66F45F8037B4}" destId="{140E306F-1494-6349-B532-78861FE1475F}" srcOrd="0" destOrd="0" presId="urn:microsoft.com/office/officeart/2005/8/layout/cycle2"/>
    <dgm:cxn modelId="{78E12CFC-C9EB-4D4B-979F-F5C14B62521C}" type="presOf" srcId="{9EAA61A7-EBFD-664A-90AC-F1A13AB4AB8C}" destId="{C5C6DD23-0BD7-3345-96CF-A761403D6C29}" srcOrd="1" destOrd="0" presId="urn:microsoft.com/office/officeart/2005/8/layout/cycle2"/>
    <dgm:cxn modelId="{69BD5E21-3ABF-8844-A4FE-92F2595C1256}" type="presOf" srcId="{38B7E1AA-1645-CD48-B014-6FE5FDE81B29}" destId="{FA2D1B01-2EDB-6440-844D-E7258CE0A11C}" srcOrd="0" destOrd="0" presId="urn:microsoft.com/office/officeart/2005/8/layout/cycle2"/>
    <dgm:cxn modelId="{45BE6793-4442-E647-9531-CC54EEBECAD8}" srcId="{94340766-0F84-1E44-90F1-66F45F8037B4}" destId="{38B7E1AA-1645-CD48-B014-6FE5FDE81B29}" srcOrd="0" destOrd="0" parTransId="{B70D99CA-97FF-0D43-9BF9-1B085BE194B9}" sibTransId="{2F5C7995-963B-E549-84A6-08ED0C5EF866}"/>
    <dgm:cxn modelId="{BB600BA8-DB88-7942-B9C8-D261436AD13C}" type="presOf" srcId="{4C599F39-5AB7-7346-ABC4-7A2174A10F47}" destId="{A5014E91-929B-2144-9BEA-3D139D8BC4A8}" srcOrd="1" destOrd="0" presId="urn:microsoft.com/office/officeart/2005/8/layout/cycle2"/>
    <dgm:cxn modelId="{8E8E857E-BCDC-4143-97B4-987DCC4EE60E}" type="presOf" srcId="{2F5C7995-963B-E549-84A6-08ED0C5EF866}" destId="{2AADEE44-E5FC-B148-8CCC-CF10E47FCA63}" srcOrd="0" destOrd="0" presId="urn:microsoft.com/office/officeart/2005/8/layout/cycle2"/>
    <dgm:cxn modelId="{3FBFB4AD-FE65-D243-9284-ED8BE931EEAA}" type="presOf" srcId="{E6A5EF0C-100F-4042-B142-B272B0B52E09}" destId="{A42E9170-BE12-EB4B-9196-765C1AD841DF}" srcOrd="1" destOrd="0" presId="urn:microsoft.com/office/officeart/2005/8/layout/cycle2"/>
    <dgm:cxn modelId="{89AFD4FC-2FBB-0046-BFE0-49D29642515B}" type="presOf" srcId="{2F7653B3-9C5B-BA4D-B54E-8B064C5870B2}" destId="{D650AB26-889B-2D4C-8DC8-5328253D7C86}" srcOrd="0" destOrd="0" presId="urn:microsoft.com/office/officeart/2005/8/layout/cycle2"/>
    <dgm:cxn modelId="{E1EBED24-B391-1646-A476-877A3A13BC65}" srcId="{94340766-0F84-1E44-90F1-66F45F8037B4}" destId="{42B59627-46C6-AB44-B02F-1204E7372E9C}" srcOrd="1" destOrd="0" parTransId="{CAF89FD2-439F-2B4B-89E4-7D12BC36175B}" sibTransId="{E6A5EF0C-100F-4042-B142-B272B0B52E09}"/>
    <dgm:cxn modelId="{E8DD5FA7-8337-B34C-A7DF-B637FAFFB125}" type="presOf" srcId="{AD993360-4CCF-084B-ADE9-549A35C17207}" destId="{C9679CC6-7829-9448-A3B9-40558047AFB6}" srcOrd="0" destOrd="0" presId="urn:microsoft.com/office/officeart/2005/8/layout/cycle2"/>
    <dgm:cxn modelId="{82DCED9E-5F4F-874A-A7C0-BA1298340C3F}" type="presOf" srcId="{9EAA61A7-EBFD-664A-90AC-F1A13AB4AB8C}" destId="{565B8682-30E3-6842-B2C3-E2392244170F}" srcOrd="0" destOrd="0" presId="urn:microsoft.com/office/officeart/2005/8/layout/cycle2"/>
    <dgm:cxn modelId="{614E4E63-9DBC-9E43-8C64-D6537EC58225}" type="presParOf" srcId="{140E306F-1494-6349-B532-78861FE1475F}" destId="{FA2D1B01-2EDB-6440-844D-E7258CE0A11C}" srcOrd="0" destOrd="0" presId="urn:microsoft.com/office/officeart/2005/8/layout/cycle2"/>
    <dgm:cxn modelId="{F65B52B9-E4CD-7E43-9183-09FD1F488E63}" type="presParOf" srcId="{140E306F-1494-6349-B532-78861FE1475F}" destId="{2AADEE44-E5FC-B148-8CCC-CF10E47FCA63}" srcOrd="1" destOrd="0" presId="urn:microsoft.com/office/officeart/2005/8/layout/cycle2"/>
    <dgm:cxn modelId="{D2621EFD-CBA6-5441-AE05-D79CC8788FF7}" type="presParOf" srcId="{2AADEE44-E5FC-B148-8CCC-CF10E47FCA63}" destId="{1FA28241-A601-EC44-84B8-528E211A731D}" srcOrd="0" destOrd="0" presId="urn:microsoft.com/office/officeart/2005/8/layout/cycle2"/>
    <dgm:cxn modelId="{04E20E27-3707-EE4E-ADA5-C019F52E7AEC}" type="presParOf" srcId="{140E306F-1494-6349-B532-78861FE1475F}" destId="{41C9FBE9-D886-D14B-A7FE-C705CCF4BDE0}" srcOrd="2" destOrd="0" presId="urn:microsoft.com/office/officeart/2005/8/layout/cycle2"/>
    <dgm:cxn modelId="{15CEF84F-8B3D-474E-A4FA-655925418770}" type="presParOf" srcId="{140E306F-1494-6349-B532-78861FE1475F}" destId="{B0E5D4E2-33F9-C846-B50C-11638D017956}" srcOrd="3" destOrd="0" presId="urn:microsoft.com/office/officeart/2005/8/layout/cycle2"/>
    <dgm:cxn modelId="{8745DF6F-204E-7845-92D3-AEA262A5B223}" type="presParOf" srcId="{B0E5D4E2-33F9-C846-B50C-11638D017956}" destId="{A42E9170-BE12-EB4B-9196-765C1AD841DF}" srcOrd="0" destOrd="0" presId="urn:microsoft.com/office/officeart/2005/8/layout/cycle2"/>
    <dgm:cxn modelId="{4B174148-E5A6-C248-9CA1-3E3DEECC4AA3}" type="presParOf" srcId="{140E306F-1494-6349-B532-78861FE1475F}" destId="{40C4ADF6-2685-8840-A00F-5F84750A1CD0}" srcOrd="4" destOrd="0" presId="urn:microsoft.com/office/officeart/2005/8/layout/cycle2"/>
    <dgm:cxn modelId="{814315F8-E488-B94C-803F-F7EA0DF0DA8F}" type="presParOf" srcId="{140E306F-1494-6349-B532-78861FE1475F}" destId="{76060DAC-72B4-4D4C-8C83-6AFD28741F4F}" srcOrd="5" destOrd="0" presId="urn:microsoft.com/office/officeart/2005/8/layout/cycle2"/>
    <dgm:cxn modelId="{00B131EA-41BF-E648-8A66-0C6FEF204393}" type="presParOf" srcId="{76060DAC-72B4-4D4C-8C83-6AFD28741F4F}" destId="{A5014E91-929B-2144-9BEA-3D139D8BC4A8}" srcOrd="0" destOrd="0" presId="urn:microsoft.com/office/officeart/2005/8/layout/cycle2"/>
    <dgm:cxn modelId="{E8CE3F7E-F642-554B-8F79-720D8EB50CD6}" type="presParOf" srcId="{140E306F-1494-6349-B532-78861FE1475F}" destId="{D650AB26-889B-2D4C-8DC8-5328253D7C86}" srcOrd="6" destOrd="0" presId="urn:microsoft.com/office/officeart/2005/8/layout/cycle2"/>
    <dgm:cxn modelId="{6029F421-6E4B-C547-A7AF-C199D75DB6D5}" type="presParOf" srcId="{140E306F-1494-6349-B532-78861FE1475F}" destId="{68C52DD7-531C-AD4D-9061-E5866971CD5E}" srcOrd="7" destOrd="0" presId="urn:microsoft.com/office/officeart/2005/8/layout/cycle2"/>
    <dgm:cxn modelId="{94D36AA9-EF60-954A-876F-0F5BD860DA32}" type="presParOf" srcId="{68C52DD7-531C-AD4D-9061-E5866971CD5E}" destId="{36A4D73D-DD90-8442-8EDD-DD461744AD89}" srcOrd="0" destOrd="0" presId="urn:microsoft.com/office/officeart/2005/8/layout/cycle2"/>
    <dgm:cxn modelId="{601EA7D4-8550-494A-8B0D-58DA40AF6AC0}" type="presParOf" srcId="{140E306F-1494-6349-B532-78861FE1475F}" destId="{C9679CC6-7829-9448-A3B9-40558047AFB6}" srcOrd="8" destOrd="0" presId="urn:microsoft.com/office/officeart/2005/8/layout/cycle2"/>
    <dgm:cxn modelId="{ADE9DACD-B7CB-9648-AFDC-2BF2878CFE7B}" type="presParOf" srcId="{140E306F-1494-6349-B532-78861FE1475F}" destId="{565B8682-30E3-6842-B2C3-E2392244170F}" srcOrd="9" destOrd="0" presId="urn:microsoft.com/office/officeart/2005/8/layout/cycle2"/>
    <dgm:cxn modelId="{280324D9-BD25-754F-B35A-2D298A759E9E}" type="presParOf" srcId="{565B8682-30E3-6842-B2C3-E2392244170F}" destId="{C5C6DD23-0BD7-3345-96CF-A761403D6C2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1B01-2EDB-6440-844D-E7258CE0A11C}">
      <dsp:nvSpPr>
        <dsp:cNvPr id="0" name=""/>
        <dsp:cNvSpPr/>
      </dsp:nvSpPr>
      <dsp:spPr>
        <a:xfrm>
          <a:off x="4455804" y="1039"/>
          <a:ext cx="924540" cy="924540"/>
        </a:xfrm>
        <a:prstGeom prst="ellipse">
          <a:avLst/>
        </a:prstGeom>
        <a:solidFill>
          <a:srgbClr val="DC091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4591200" y="136435"/>
        <a:ext cx="653748" cy="653748"/>
      </dsp:txXfrm>
    </dsp:sp>
    <dsp:sp modelId="{2AADEE44-E5FC-B148-8CCC-CF10E47FCA63}">
      <dsp:nvSpPr>
        <dsp:cNvPr id="0" name=""/>
        <dsp:cNvSpPr/>
      </dsp:nvSpPr>
      <dsp:spPr>
        <a:xfrm rot="2160000">
          <a:off x="5351007" y="710940"/>
          <a:ext cx="245282" cy="312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5358034" y="751720"/>
        <a:ext cx="171697" cy="187220"/>
      </dsp:txXfrm>
    </dsp:sp>
    <dsp:sp modelId="{41C9FBE9-D886-D14B-A7FE-C705CCF4BDE0}">
      <dsp:nvSpPr>
        <dsp:cNvPr id="0" name=""/>
        <dsp:cNvSpPr/>
      </dsp:nvSpPr>
      <dsp:spPr>
        <a:xfrm>
          <a:off x="5578183" y="816495"/>
          <a:ext cx="924540" cy="924540"/>
        </a:xfrm>
        <a:prstGeom prst="ellipse">
          <a:avLst/>
        </a:prstGeom>
        <a:solidFill>
          <a:srgbClr val="DC091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713579" y="951891"/>
        <a:ext cx="653748" cy="653748"/>
      </dsp:txXfrm>
    </dsp:sp>
    <dsp:sp modelId="{B0E5D4E2-33F9-C846-B50C-11638D017956}">
      <dsp:nvSpPr>
        <dsp:cNvPr id="0" name=""/>
        <dsp:cNvSpPr/>
      </dsp:nvSpPr>
      <dsp:spPr>
        <a:xfrm rot="6480000">
          <a:off x="5705602" y="1775865"/>
          <a:ext cx="245282" cy="312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5753764" y="1803279"/>
        <a:ext cx="171697" cy="187220"/>
      </dsp:txXfrm>
    </dsp:sp>
    <dsp:sp modelId="{40C4ADF6-2685-8840-A00F-5F84750A1CD0}">
      <dsp:nvSpPr>
        <dsp:cNvPr id="0" name=""/>
        <dsp:cNvSpPr/>
      </dsp:nvSpPr>
      <dsp:spPr>
        <a:xfrm>
          <a:off x="5149473" y="2135931"/>
          <a:ext cx="924540" cy="924540"/>
        </a:xfrm>
        <a:prstGeom prst="ellipse">
          <a:avLst/>
        </a:prstGeom>
        <a:solidFill>
          <a:srgbClr val="DC091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284869" y="2271327"/>
        <a:ext cx="653748" cy="653748"/>
      </dsp:txXfrm>
    </dsp:sp>
    <dsp:sp modelId="{76060DAC-72B4-4D4C-8C83-6AFD28741F4F}">
      <dsp:nvSpPr>
        <dsp:cNvPr id="0" name=""/>
        <dsp:cNvSpPr/>
      </dsp:nvSpPr>
      <dsp:spPr>
        <a:xfrm rot="10800000">
          <a:off x="4802375" y="2442185"/>
          <a:ext cx="245282" cy="312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4875960" y="2504591"/>
        <a:ext cx="171697" cy="187220"/>
      </dsp:txXfrm>
    </dsp:sp>
    <dsp:sp modelId="{D650AB26-889B-2D4C-8DC8-5328253D7C86}">
      <dsp:nvSpPr>
        <dsp:cNvPr id="0" name=""/>
        <dsp:cNvSpPr/>
      </dsp:nvSpPr>
      <dsp:spPr>
        <a:xfrm>
          <a:off x="3762136" y="2135931"/>
          <a:ext cx="924540" cy="924540"/>
        </a:xfrm>
        <a:prstGeom prst="ellipse">
          <a:avLst/>
        </a:prstGeom>
        <a:solidFill>
          <a:srgbClr val="DC091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3897532" y="2271327"/>
        <a:ext cx="653748" cy="653748"/>
      </dsp:txXfrm>
    </dsp:sp>
    <dsp:sp modelId="{68C52DD7-531C-AD4D-9061-E5866971CD5E}">
      <dsp:nvSpPr>
        <dsp:cNvPr id="0" name=""/>
        <dsp:cNvSpPr/>
      </dsp:nvSpPr>
      <dsp:spPr>
        <a:xfrm rot="15120000">
          <a:off x="3889555" y="1789069"/>
          <a:ext cx="245282" cy="312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3937717" y="1886467"/>
        <a:ext cx="171697" cy="187220"/>
      </dsp:txXfrm>
    </dsp:sp>
    <dsp:sp modelId="{C9679CC6-7829-9448-A3B9-40558047AFB6}">
      <dsp:nvSpPr>
        <dsp:cNvPr id="0" name=""/>
        <dsp:cNvSpPr/>
      </dsp:nvSpPr>
      <dsp:spPr>
        <a:xfrm>
          <a:off x="3333425" y="816495"/>
          <a:ext cx="924540" cy="924540"/>
        </a:xfrm>
        <a:prstGeom prst="ellipse">
          <a:avLst/>
        </a:prstGeom>
        <a:solidFill>
          <a:srgbClr val="DC091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3468821" y="951891"/>
        <a:ext cx="653748" cy="653748"/>
      </dsp:txXfrm>
    </dsp:sp>
    <dsp:sp modelId="{565B8682-30E3-6842-B2C3-E2392244170F}">
      <dsp:nvSpPr>
        <dsp:cNvPr id="0" name=""/>
        <dsp:cNvSpPr/>
      </dsp:nvSpPr>
      <dsp:spPr>
        <a:xfrm rot="19440000">
          <a:off x="4228628" y="719101"/>
          <a:ext cx="245282" cy="312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235655" y="803133"/>
        <a:ext cx="171697" cy="187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915B484-5571-0448-8670-1F9DD55A1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30ED5-1279-BC4F-8478-D8777C7F38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6872B55-94E9-1547-9E8A-48D093E4F229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3B402B-9D71-3643-8F89-740D670BC4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EA8791-3F67-FC48-BCEF-6440A51880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6D8205C-4EF8-7C45-9283-2F883FBA98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6097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ECEE242-4DF5-490A-8AA5-BA7A61E63E1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76F826E-6C15-468D-9DEC-F36480FF294F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5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27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55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F826E-6C15-468D-9DEC-F36480FF2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54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9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9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0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0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72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42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3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5">
            <a:extLst>
              <a:ext uri="{FF2B5EF4-FFF2-40B4-BE49-F238E27FC236}">
                <a16:creationId xmlns:a16="http://schemas.microsoft.com/office/drawing/2014/main" id="{5A7496CA-06F3-DF43-BD0E-819D509CBD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13E8B8-2990-0F42-A28A-1B3A95BF3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92536"/>
            <a:ext cx="2743200" cy="665018"/>
          </a:xfrm>
          <a:prstGeom prst="rect">
            <a:avLst/>
          </a:prstGeom>
        </p:spPr>
      </p:pic>
      <p:sp>
        <p:nvSpPr>
          <p:cNvPr id="5" name="Rectangle avec coin diagonal arrondi 4">
            <a:extLst>
              <a:ext uri="{FF2B5EF4-FFF2-40B4-BE49-F238E27FC236}">
                <a16:creationId xmlns:a16="http://schemas.microsoft.com/office/drawing/2014/main" id="{292EA320-A4F2-4440-957E-21D8DDCE0816}"/>
              </a:ext>
            </a:extLst>
          </p:cNvPr>
          <p:cNvSpPr/>
          <p:nvPr userDrawn="1"/>
        </p:nvSpPr>
        <p:spPr>
          <a:xfrm>
            <a:off x="8762997" y="-326098"/>
            <a:ext cx="1829477" cy="1625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512DE5-56CE-F443-9609-19F256EAA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35" y="207756"/>
            <a:ext cx="1651001" cy="868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2EF3CC-14E1-F743-ABA9-030F8FD0A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69241"/>
            <a:ext cx="10515600" cy="665018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</a:t>
            </a:r>
            <a:endParaRPr lang="fr-CA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36C5A25-5D4C-C146-BD76-62ABEA72D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3072" y="4726794"/>
            <a:ext cx="5025857" cy="302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Présentations par nom de la personne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8C23289-1982-274E-9D24-B1C7B7FC212F}"/>
              </a:ext>
            </a:extLst>
          </p:cNvPr>
          <p:cNvCxnSpPr>
            <a:cxnSpLocks/>
          </p:cNvCxnSpPr>
          <p:nvPr userDrawn="1"/>
        </p:nvCxnSpPr>
        <p:spPr>
          <a:xfrm>
            <a:off x="5743303" y="4721610"/>
            <a:ext cx="7053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D6DDC891-3F8D-4C4E-A30D-E55E1F3034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313364"/>
            <a:ext cx="10515600" cy="665163"/>
          </a:xfrm>
        </p:spPr>
        <p:txBody>
          <a:bodyPr>
            <a:noAutofit/>
          </a:bodyPr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LE STYLE DU TITRE</a:t>
            </a:r>
            <a:endParaRPr lang="fr-CA" dirty="0"/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F11ED247-8511-9649-BB42-EFF141D90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2988" y="5181600"/>
            <a:ext cx="5026025" cy="387350"/>
          </a:xfrm>
        </p:spPr>
        <p:txBody>
          <a:bodyPr>
            <a:no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personne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284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6">
            <a:extLst>
              <a:ext uri="{FF2B5EF4-FFF2-40B4-BE49-F238E27FC236}">
                <a16:creationId xmlns:a16="http://schemas.microsoft.com/office/drawing/2014/main" id="{CB466AFA-768A-E447-A039-9744AC6E9073}"/>
              </a:ext>
            </a:extLst>
          </p:cNvPr>
          <p:cNvSpPr/>
          <p:nvPr userDrawn="1"/>
        </p:nvSpPr>
        <p:spPr>
          <a:xfrm>
            <a:off x="0" y="-1139"/>
            <a:ext cx="12192000" cy="2033516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0335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D1489886-5BCA-7043-91BB-10E7EC6608FE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B866511-29EE-CB49-9560-A3E652F8C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0442C7-DB08-1B49-A4C3-3EC916F7F946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14398F83-9BC6-C948-84EE-95F2810C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44724"/>
          </a:xfrm>
        </p:spPr>
        <p:txBody>
          <a:bodyPr anchor="t"/>
          <a:lstStyle>
            <a:lvl1pPr algn="ctr"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3FCAD73-3989-BE4A-AA76-073468E71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15779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4E70A41-45DC-B24B-B945-7FC4D42443D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479599" y="2898000"/>
            <a:ext cx="9824400" cy="2833200"/>
          </a:xfrm>
        </p:spPr>
        <p:txBody>
          <a:bodyPr tIns="180000" bIns="18000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contenu Graphie (flow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6">
            <a:extLst>
              <a:ext uri="{FF2B5EF4-FFF2-40B4-BE49-F238E27FC236}">
                <a16:creationId xmlns:a16="http://schemas.microsoft.com/office/drawing/2014/main" id="{CB466AFA-768A-E447-A039-9744AC6E9073}"/>
              </a:ext>
            </a:extLst>
          </p:cNvPr>
          <p:cNvSpPr/>
          <p:nvPr userDrawn="1"/>
        </p:nvSpPr>
        <p:spPr>
          <a:xfrm>
            <a:off x="0" y="-1139"/>
            <a:ext cx="12192000" cy="2033516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0335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D1489886-5BCA-7043-91BB-10E7EC6608FE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B866511-29EE-CB49-9560-A3E652F8C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0442C7-DB08-1B49-A4C3-3EC916F7F946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14398F83-9BC6-C948-84EE-95F2810C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44724"/>
          </a:xfrm>
        </p:spPr>
        <p:txBody>
          <a:bodyPr anchor="t"/>
          <a:lstStyle>
            <a:lvl1pPr algn="ctr"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3FCAD73-3989-BE4A-AA76-073468E71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15779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241461E-5F0D-9543-8B35-3303798124C2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479550" y="2898775"/>
            <a:ext cx="9836150" cy="306151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>
            <a:extLst>
              <a:ext uri="{FF2B5EF4-FFF2-40B4-BE49-F238E27FC236}">
                <a16:creationId xmlns:a16="http://schemas.microsoft.com/office/drawing/2014/main" id="{B8A56076-95C0-DE41-865F-615EF7B26078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6433FE4E-C3BF-FC47-ABCD-BB9BCC7C35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8C9DE7C-CD75-6E4B-9B28-3A5888609D9D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id="{62954539-EEF4-8043-8D2E-9CE6DCAC6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71055"/>
            <a:ext cx="12192000" cy="698315"/>
          </a:xfrm>
        </p:spPr>
        <p:txBody>
          <a:bodyPr anchor="t"/>
          <a:lstStyle>
            <a:lvl1pPr algn="ctr"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Quelques chiffres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CE9C31-0043-5547-99CE-BCAAEF9F40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65575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08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2A240E40-179B-B94A-B522-973D8ACDAA69}"/>
              </a:ext>
            </a:extLst>
          </p:cNvPr>
          <p:cNvSpPr/>
          <p:nvPr userDrawn="1"/>
        </p:nvSpPr>
        <p:spPr>
          <a:xfrm>
            <a:off x="0" y="1970724"/>
            <a:ext cx="12192001" cy="2916551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3936"/>
              </a:solidFill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17F97328-A4CB-5849-BEFF-EF56C8AADCA2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83DA8291-5314-F849-98D7-09DC54E73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31DB153-73E8-C245-A180-4D6F8534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22660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46182A9C-0D22-0E48-9DF1-890209F4D3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790" y="1992800"/>
            <a:ext cx="12192000" cy="2916551"/>
          </a:xfrm>
          <a:noFill/>
        </p:spPr>
        <p:txBody>
          <a:bodyPr/>
          <a:lstStyle/>
          <a:p>
            <a:r>
              <a:rPr lang="fr-CA" dirty="0"/>
              <a:t>Importez une photo ici. Changez la transparence à 89%</a:t>
            </a:r>
            <a:endParaRPr lang="ru-RU" dirty="0"/>
          </a:p>
        </p:txBody>
      </p:sp>
      <p:cxnSp>
        <p:nvCxnSpPr>
          <p:cNvPr id="10" name="Прямая соединительная линия 11">
            <a:extLst>
              <a:ext uri="{FF2B5EF4-FFF2-40B4-BE49-F238E27FC236}">
                <a16:creationId xmlns:a16="http://schemas.microsoft.com/office/drawing/2014/main" id="{AB476180-CBFE-874A-8313-3F7102A7F8BD}"/>
              </a:ext>
            </a:extLst>
          </p:cNvPr>
          <p:cNvCxnSpPr>
            <a:cxnSpLocks/>
          </p:cNvCxnSpPr>
          <p:nvPr userDrawn="1"/>
        </p:nvCxnSpPr>
        <p:spPr>
          <a:xfrm>
            <a:off x="3936842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>
            <a:extLst>
              <a:ext uri="{FF2B5EF4-FFF2-40B4-BE49-F238E27FC236}">
                <a16:creationId xmlns:a16="http://schemas.microsoft.com/office/drawing/2014/main" id="{0E951EAC-E763-0C4F-893E-12D53FBDF73B}"/>
              </a:ext>
            </a:extLst>
          </p:cNvPr>
          <p:cNvCxnSpPr>
            <a:cxnSpLocks/>
          </p:cNvCxnSpPr>
          <p:nvPr userDrawn="1"/>
        </p:nvCxnSpPr>
        <p:spPr>
          <a:xfrm>
            <a:off x="8123271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5225259-E1C9-8841-B195-49058E62BD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452" y="3027446"/>
            <a:ext cx="320372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0FECC8E6-A05A-A241-9EEF-4FBB6E8F8CAC}"/>
              </a:ext>
            </a:extLst>
          </p:cNvPr>
          <p:cNvSpPr txBox="1">
            <a:spLocks/>
          </p:cNvSpPr>
          <p:nvPr userDrawn="1"/>
        </p:nvSpPr>
        <p:spPr>
          <a:xfrm>
            <a:off x="745677" y="2618021"/>
            <a:ext cx="2445488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B734C88-F49B-074C-BC31-0F5C469AF2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193" y="3027446"/>
            <a:ext cx="320372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BD96222-F3AB-6B48-83C6-53B1FB1460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5772" y="3027446"/>
            <a:ext cx="320372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49E9E96E-F550-9F4C-9943-4AB71C64D724}"/>
              </a:ext>
            </a:extLst>
          </p:cNvPr>
          <p:cNvSpPr txBox="1">
            <a:spLocks/>
          </p:cNvSpPr>
          <p:nvPr userDrawn="1"/>
        </p:nvSpPr>
        <p:spPr>
          <a:xfrm>
            <a:off x="4807313" y="2618021"/>
            <a:ext cx="2445488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C4B23019-C969-E641-881C-DF19BDA4C11D}"/>
              </a:ext>
            </a:extLst>
          </p:cNvPr>
          <p:cNvSpPr txBox="1">
            <a:spLocks/>
          </p:cNvSpPr>
          <p:nvPr userDrawn="1"/>
        </p:nvSpPr>
        <p:spPr>
          <a:xfrm>
            <a:off x="8934892" y="2618021"/>
            <a:ext cx="2445488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cxnSp>
        <p:nvCxnSpPr>
          <p:cNvPr id="21" name="Connecteur droit 19">
            <a:extLst>
              <a:ext uri="{FF2B5EF4-FFF2-40B4-BE49-F238E27FC236}">
                <a16:creationId xmlns:a16="http://schemas.microsoft.com/office/drawing/2014/main" id="{D49365E8-6D52-9148-989D-D67B023238E1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32355F3-E766-4A4F-A6F8-8C36F8FA33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0188" y="5332413"/>
            <a:ext cx="6651625" cy="7413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9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2A240E40-179B-B94A-B522-973D8ACDAA69}"/>
              </a:ext>
            </a:extLst>
          </p:cNvPr>
          <p:cNvSpPr/>
          <p:nvPr userDrawn="1"/>
        </p:nvSpPr>
        <p:spPr>
          <a:xfrm>
            <a:off x="0" y="1970724"/>
            <a:ext cx="12192001" cy="2916551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3936"/>
              </a:solidFill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17F97328-A4CB-5849-BEFF-EF56C8AADCA2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83DA8291-5314-F849-98D7-09DC54E73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31DB153-73E8-C245-A180-4D6F8534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22660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46182A9C-0D22-0E48-9DF1-890209F4D3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70723"/>
            <a:ext cx="12192000" cy="2916551"/>
          </a:xfrm>
          <a:noFill/>
        </p:spPr>
        <p:txBody>
          <a:bodyPr/>
          <a:lstStyle/>
          <a:p>
            <a:r>
              <a:rPr lang="fr-CA" dirty="0"/>
              <a:t>Importez une photo ici. Changez la transparence à 89%</a:t>
            </a:r>
            <a:endParaRPr lang="ru-RU" dirty="0"/>
          </a:p>
        </p:txBody>
      </p:sp>
      <p:cxnSp>
        <p:nvCxnSpPr>
          <p:cNvPr id="10" name="Прямая соединительная линия 11">
            <a:extLst>
              <a:ext uri="{FF2B5EF4-FFF2-40B4-BE49-F238E27FC236}">
                <a16:creationId xmlns:a16="http://schemas.microsoft.com/office/drawing/2014/main" id="{AB476180-CBFE-874A-8313-3F7102A7F8BD}"/>
              </a:ext>
            </a:extLst>
          </p:cNvPr>
          <p:cNvCxnSpPr>
            <a:cxnSpLocks/>
          </p:cNvCxnSpPr>
          <p:nvPr userDrawn="1"/>
        </p:nvCxnSpPr>
        <p:spPr>
          <a:xfrm>
            <a:off x="3102535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>
            <a:extLst>
              <a:ext uri="{FF2B5EF4-FFF2-40B4-BE49-F238E27FC236}">
                <a16:creationId xmlns:a16="http://schemas.microsoft.com/office/drawing/2014/main" id="{0E951EAC-E763-0C4F-893E-12D53FBDF73B}"/>
              </a:ext>
            </a:extLst>
          </p:cNvPr>
          <p:cNvCxnSpPr>
            <a:cxnSpLocks/>
          </p:cNvCxnSpPr>
          <p:nvPr userDrawn="1"/>
        </p:nvCxnSpPr>
        <p:spPr>
          <a:xfrm>
            <a:off x="9084392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5225259-E1C9-8841-B195-49058E62BD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453" y="3027446"/>
            <a:ext cx="244548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0FECC8E6-A05A-A241-9EEF-4FBB6E8F8CAC}"/>
              </a:ext>
            </a:extLst>
          </p:cNvPr>
          <p:cNvSpPr txBox="1">
            <a:spLocks/>
          </p:cNvSpPr>
          <p:nvPr userDrawn="1"/>
        </p:nvSpPr>
        <p:spPr>
          <a:xfrm>
            <a:off x="380453" y="2618021"/>
            <a:ext cx="2449378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49E9E96E-F550-9F4C-9943-4AB71C64D724}"/>
              </a:ext>
            </a:extLst>
          </p:cNvPr>
          <p:cNvSpPr txBox="1">
            <a:spLocks/>
          </p:cNvSpPr>
          <p:nvPr userDrawn="1"/>
        </p:nvSpPr>
        <p:spPr>
          <a:xfrm>
            <a:off x="3379131" y="2618021"/>
            <a:ext cx="2454710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C4B23019-C969-E641-881C-DF19BDA4C11D}"/>
              </a:ext>
            </a:extLst>
          </p:cNvPr>
          <p:cNvSpPr txBox="1">
            <a:spLocks/>
          </p:cNvSpPr>
          <p:nvPr userDrawn="1"/>
        </p:nvSpPr>
        <p:spPr>
          <a:xfrm>
            <a:off x="9353270" y="2618021"/>
            <a:ext cx="2457032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cxnSp>
        <p:nvCxnSpPr>
          <p:cNvPr id="21" name="Connecteur droit 19">
            <a:extLst>
              <a:ext uri="{FF2B5EF4-FFF2-40B4-BE49-F238E27FC236}">
                <a16:creationId xmlns:a16="http://schemas.microsoft.com/office/drawing/2014/main" id="{D49365E8-6D52-9148-989D-D67B023238E1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5A3BCD7-9B8E-4E4C-BF4A-3E6D60E48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5240" y="3027446"/>
            <a:ext cx="244548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4F81949-E8B8-F244-AA67-7E25F1E551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027" y="3027446"/>
            <a:ext cx="244548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3882A469-FC53-8F43-821B-83C0EB7D51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4814" y="3027446"/>
            <a:ext cx="244548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Прямая соединительная линия 15">
            <a:extLst>
              <a:ext uri="{FF2B5EF4-FFF2-40B4-BE49-F238E27FC236}">
                <a16:creationId xmlns:a16="http://schemas.microsoft.com/office/drawing/2014/main" id="{F2602AD8-952E-B34A-AE81-5AD4054F07B0}"/>
              </a:ext>
            </a:extLst>
          </p:cNvPr>
          <p:cNvCxnSpPr>
            <a:cxnSpLocks/>
          </p:cNvCxnSpPr>
          <p:nvPr userDrawn="1"/>
        </p:nvCxnSpPr>
        <p:spPr>
          <a:xfrm>
            <a:off x="6114261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C89F000B-CEB2-F54F-BD4F-8F2D4DB5AB0F}"/>
              </a:ext>
            </a:extLst>
          </p:cNvPr>
          <p:cNvSpPr txBox="1">
            <a:spLocks/>
          </p:cNvSpPr>
          <p:nvPr userDrawn="1"/>
        </p:nvSpPr>
        <p:spPr>
          <a:xfrm>
            <a:off x="6364255" y="2618021"/>
            <a:ext cx="2457032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96DB9-29C2-6546-AE08-0CA475C498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0188" y="5332413"/>
            <a:ext cx="6651625" cy="7413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9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7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graphique 13">
            <a:extLst>
              <a:ext uri="{FF2B5EF4-FFF2-40B4-BE49-F238E27FC236}">
                <a16:creationId xmlns:a16="http://schemas.microsoft.com/office/drawing/2014/main" id="{F63991F3-70D9-F145-9116-EE3514089BE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532490615"/>
              </p:ext>
            </p:extLst>
          </p:nvPr>
        </p:nvGraphicFramePr>
        <p:xfrm>
          <a:off x="1073150" y="2334330"/>
          <a:ext cx="9836150" cy="306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72D01F62-9283-8B4E-9AC3-3CB8E787AED2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02A3A6-1DF8-B942-AE34-328148620DD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E984D70-CE5C-0648-93B6-483C2FFEB25C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DDB2230D-29FD-C449-9395-F7D5238BB8C2}"/>
              </a:ext>
            </a:extLst>
          </p:cNvPr>
          <p:cNvSpPr txBox="1">
            <a:spLocks/>
          </p:cNvSpPr>
          <p:nvPr userDrawn="1"/>
        </p:nvSpPr>
        <p:spPr>
          <a:xfrm>
            <a:off x="0" y="471055"/>
            <a:ext cx="12192000" cy="7420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F4094DB1-9F1D-0745-8D23-B28D11273F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37865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132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personne, intérieur, femme, mur&#10;&#10;&#10;&#10;Description générée automatiquement">
            <a:extLst>
              <a:ext uri="{FF2B5EF4-FFF2-40B4-BE49-F238E27FC236}">
                <a16:creationId xmlns:a16="http://schemas.microsoft.com/office/drawing/2014/main" id="{F988BFE3-7A81-2043-A538-0EABB769D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F990F05B-F389-C946-AE4C-91EEF324E079}"/>
              </a:ext>
            </a:extLst>
          </p:cNvPr>
          <p:cNvSpPr/>
          <p:nvPr userDrawn="1"/>
        </p:nvSpPr>
        <p:spPr>
          <a:xfrm>
            <a:off x="-2" y="-1"/>
            <a:ext cx="12192002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580DF9D-0039-7644-BCBE-70E71F718B6B}"/>
              </a:ext>
            </a:extLst>
          </p:cNvPr>
          <p:cNvSpPr txBox="1"/>
          <p:nvPr userDrawn="1"/>
        </p:nvSpPr>
        <p:spPr>
          <a:xfrm>
            <a:off x="420189" y="3623964"/>
            <a:ext cx="11351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FC101-B94B-8747-8E4D-CBEE89D17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92536"/>
            <a:ext cx="2743200" cy="665018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EFF9002-28FE-8E47-8C34-C5EEC2FFBCA6}"/>
              </a:ext>
            </a:extLst>
          </p:cNvPr>
          <p:cNvCxnSpPr>
            <a:cxnSpLocks/>
          </p:cNvCxnSpPr>
          <p:nvPr userDrawn="1"/>
        </p:nvCxnSpPr>
        <p:spPr>
          <a:xfrm>
            <a:off x="5743303" y="4595821"/>
            <a:ext cx="7053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2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613E8B8-2990-0F42-A28A-1B3A95BF3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92536"/>
            <a:ext cx="2743200" cy="665019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Rectangle avec coin diagonal arrondi 4">
            <a:extLst>
              <a:ext uri="{FF2B5EF4-FFF2-40B4-BE49-F238E27FC236}">
                <a16:creationId xmlns:a16="http://schemas.microsoft.com/office/drawing/2014/main" id="{292EA320-A4F2-4440-957E-21D8DDCE0816}"/>
              </a:ext>
            </a:extLst>
          </p:cNvPr>
          <p:cNvSpPr/>
          <p:nvPr userDrawn="1"/>
        </p:nvSpPr>
        <p:spPr>
          <a:xfrm>
            <a:off x="8762998" y="-326099"/>
            <a:ext cx="1829477" cy="1625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512DE5-56CE-F443-9609-19F256EAA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37" y="207757"/>
            <a:ext cx="1651001" cy="868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2EF3CC-14E1-F743-ABA9-030F8FD0A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69241"/>
            <a:ext cx="10515600" cy="665019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</a:t>
            </a:r>
            <a:endParaRPr lang="fr-CA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36C5A25-5D4C-C146-BD76-62ABEA72D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3073" y="4726795"/>
            <a:ext cx="5025857" cy="302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Présentations par nom de la personne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8C23289-1982-274E-9D24-B1C7B7FC212F}"/>
              </a:ext>
            </a:extLst>
          </p:cNvPr>
          <p:cNvCxnSpPr>
            <a:cxnSpLocks/>
          </p:cNvCxnSpPr>
          <p:nvPr userDrawn="1"/>
        </p:nvCxnSpPr>
        <p:spPr>
          <a:xfrm>
            <a:off x="5743303" y="4721609"/>
            <a:ext cx="7053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D6DDC891-3F8D-4C4E-A30D-E55E1F3034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313365"/>
            <a:ext cx="10515600" cy="665163"/>
          </a:xfrm>
        </p:spPr>
        <p:txBody>
          <a:bodyPr>
            <a:noAutofit/>
          </a:bodyPr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LE STYLE DU TITRE</a:t>
            </a:r>
            <a:endParaRPr lang="fr-CA" dirty="0"/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F11ED247-8511-9649-BB42-EFF141D90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2989" y="5181601"/>
            <a:ext cx="5026025" cy="387351"/>
          </a:xfrm>
        </p:spPr>
        <p:txBody>
          <a:bodyPr>
            <a:no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personne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41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6">
            <a:extLst>
              <a:ext uri="{FF2B5EF4-FFF2-40B4-BE49-F238E27FC236}">
                <a16:creationId xmlns:a16="http://schemas.microsoft.com/office/drawing/2014/main" id="{CB466AFA-768A-E447-A039-9744AC6E9073}"/>
              </a:ext>
            </a:extLst>
          </p:cNvPr>
          <p:cNvSpPr/>
          <p:nvPr userDrawn="1"/>
        </p:nvSpPr>
        <p:spPr>
          <a:xfrm>
            <a:off x="0" y="-1139"/>
            <a:ext cx="12192000" cy="2033516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7"/>
          <p:cNvSpPr>
            <a:spLocks noGrp="1"/>
          </p:cNvSpPr>
          <p:nvPr>
            <p:ph type="pic" sz="quarter" idx="10"/>
          </p:nvPr>
        </p:nvSpPr>
        <p:spPr>
          <a:xfrm>
            <a:off x="-1" y="15694"/>
            <a:ext cx="12192000" cy="203351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859477" y="2797458"/>
            <a:ext cx="2757488" cy="15287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2"/>
          </p:nvPr>
        </p:nvSpPr>
        <p:spPr>
          <a:xfrm>
            <a:off x="4737716" y="2797458"/>
            <a:ext cx="2757488" cy="15287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3"/>
          </p:nvPr>
        </p:nvSpPr>
        <p:spPr>
          <a:xfrm>
            <a:off x="8615955" y="2797457"/>
            <a:ext cx="2757488" cy="15287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D1489886-5BCA-7043-91BB-10E7EC6608FE}"/>
              </a:ext>
            </a:extLst>
          </p:cNvPr>
          <p:cNvSpPr/>
          <p:nvPr userDrawn="1"/>
        </p:nvSpPr>
        <p:spPr>
          <a:xfrm>
            <a:off x="11454248" y="6438754"/>
            <a:ext cx="4026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Poppins SemiBold" panose="02000000000000000000" pitchFamily="2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B866511-29EE-CB49-9560-A3E652F8C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0442C7-DB08-1B49-A4C3-3EC916F7F946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14398F83-9BC6-C948-84EE-95F2810C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44724"/>
          </a:xfrm>
        </p:spPr>
        <p:txBody>
          <a:bodyPr anchor="t"/>
          <a:lstStyle>
            <a:lvl1pPr algn="ctr"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3FCAD73-3989-BE4A-AA76-073468E71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15779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419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970725"/>
            <a:ext cx="12192001" cy="29165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454248" y="6438754"/>
            <a:ext cx="4026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Poppins SemiBold" panose="02000000000000000000" pitchFamily="2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FA809D-17B1-D840-9FCD-072073FADC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2E02965-021F-8743-8937-0E33E99DDCF7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E1F6E525-6892-1941-9867-E5D4FEF6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44724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95D2B88-7F70-8A46-A18F-514F8C21E9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15779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301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048615BF-7BA2-5A47-8A11-BD89EE4544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1DDA25-CCBF-344F-9EFD-2AC2EDB17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79" y="6034215"/>
            <a:ext cx="3048000" cy="25788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4A1DA2-D52D-DF4D-A28A-E87FBD7F24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3758" y="3649926"/>
            <a:ext cx="5771224" cy="51889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les styles du sous-titre du masquez</a:t>
            </a:r>
            <a:endParaRPr lang="fr-CA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9C1DCF6-A24C-D14D-A971-D02E72637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3758" y="204645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01. TITRE DE SECTION</a:t>
            </a:r>
            <a:endParaRPr lang="fr-CA" dirty="0"/>
          </a:p>
        </p:txBody>
      </p:sp>
      <p:cxnSp>
        <p:nvCxnSpPr>
          <p:cNvPr id="9" name="Прямая соединительная линия 10">
            <a:extLst>
              <a:ext uri="{FF2B5EF4-FFF2-40B4-BE49-F238E27FC236}">
                <a16:creationId xmlns:a16="http://schemas.microsoft.com/office/drawing/2014/main" id="{6EE8CB32-C88F-3F46-AF59-D01F9513462B}"/>
              </a:ext>
            </a:extLst>
          </p:cNvPr>
          <p:cNvCxnSpPr/>
          <p:nvPr userDrawn="1"/>
        </p:nvCxnSpPr>
        <p:spPr>
          <a:xfrm>
            <a:off x="1201479" y="3372014"/>
            <a:ext cx="154120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bloc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371358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717433" y="1558457"/>
            <a:ext cx="3009445" cy="401208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0FF4684C-8555-EB4A-B7EA-C1C424CA5A88}"/>
              </a:ext>
            </a:extLst>
          </p:cNvPr>
          <p:cNvSpPr/>
          <p:nvPr userDrawn="1"/>
        </p:nvSpPr>
        <p:spPr>
          <a:xfrm>
            <a:off x="11489190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A9685F-D688-8541-BAE1-4666ABD20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bloc rou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59ED211C-9E39-1D49-83C0-7C7FBC16F632}"/>
              </a:ext>
            </a:extLst>
          </p:cNvPr>
          <p:cNvSpPr/>
          <p:nvPr userDrawn="1"/>
        </p:nvSpPr>
        <p:spPr>
          <a:xfrm>
            <a:off x="9146" y="0"/>
            <a:ext cx="5447721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EB99B8A2-4CC9-D747-B0E4-EE01D68C76BE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484725-4DC3-E443-8491-227DECEDC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5FF7FEA0-5D9F-014A-9E49-25A79EB2AA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6" y="0"/>
            <a:ext cx="5456866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039CD4-E9E5-6F46-A528-026947A3D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342" y="1715292"/>
            <a:ext cx="4276149" cy="11941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Exemple 01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7F25AC-A1CA-8F4A-96C7-13811C0823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342" y="3817145"/>
            <a:ext cx="3997036" cy="1877074"/>
          </a:xfrm>
        </p:spPr>
        <p:txBody>
          <a:bodyPr>
            <a:noAutofit/>
          </a:bodyPr>
          <a:lstStyle>
            <a:lvl1pPr marL="0" indent="0">
              <a:buNone/>
              <a:defRPr sz="1200" b="0" u="none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  <a:endParaRPr lang="fr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4D8FAF-75E5-3D4F-A088-EBCBFC900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055731"/>
            <a:ext cx="5456866" cy="39846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5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bloc rou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59ED211C-9E39-1D49-83C0-7C7FBC16F632}"/>
              </a:ext>
            </a:extLst>
          </p:cNvPr>
          <p:cNvSpPr/>
          <p:nvPr userDrawn="1"/>
        </p:nvSpPr>
        <p:spPr>
          <a:xfrm>
            <a:off x="9146" y="0"/>
            <a:ext cx="5447721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EB99B8A2-4CC9-D747-B0E4-EE01D68C76BE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484725-4DC3-E443-8491-227DECEDC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5FF7FEA0-5D9F-014A-9E49-25A79EB2AA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6" y="0"/>
            <a:ext cx="5456866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7027A65B-40B5-E246-AFBF-6CFE42C6A663}"/>
              </a:ext>
            </a:extLst>
          </p:cNvPr>
          <p:cNvSpPr/>
          <p:nvPr userDrawn="1"/>
        </p:nvSpPr>
        <p:spPr>
          <a:xfrm>
            <a:off x="4620127" y="1526018"/>
            <a:ext cx="7571873" cy="3949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039CD4-E9E5-6F46-A528-026947A3D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342" y="2048400"/>
            <a:ext cx="4276149" cy="11941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Exemple</a:t>
            </a:r>
            <a:br>
              <a:rPr lang="fr-FR" dirty="0"/>
            </a:br>
            <a:r>
              <a:rPr lang="fr-FR" dirty="0"/>
              <a:t>02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7F25AC-A1CA-8F4A-96C7-13811C0823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341" y="3412799"/>
            <a:ext cx="3165865" cy="1439527"/>
          </a:xfrm>
          <a:ln w="3175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1200" b="0" u="none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  <a:endParaRPr lang="fr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4D8FAF-75E5-3D4F-A088-EBCBFC900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055731"/>
            <a:ext cx="5456866" cy="39846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photo cent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970725"/>
            <a:ext cx="12192001" cy="29165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FA809D-17B1-D840-9FCD-072073FADC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2E02965-021F-8743-8937-0E33E99DDCF7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E1F6E525-6892-1941-9867-E5D4FEF6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44724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95D2B88-7F70-8A46-A18F-514F8C21E9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15779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345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/>
          <p:cNvSpPr>
            <a:spLocks noGrp="1"/>
          </p:cNvSpPr>
          <p:nvPr>
            <p:ph type="pic" sz="quarter" idx="11"/>
          </p:nvPr>
        </p:nvSpPr>
        <p:spPr>
          <a:xfrm>
            <a:off x="1405106" y="2117558"/>
            <a:ext cx="1829416" cy="22529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9"/>
          <p:cNvSpPr>
            <a:spLocks noGrp="1"/>
          </p:cNvSpPr>
          <p:nvPr>
            <p:ph type="pic" sz="quarter" idx="12"/>
          </p:nvPr>
        </p:nvSpPr>
        <p:spPr>
          <a:xfrm>
            <a:off x="3931545" y="2117558"/>
            <a:ext cx="1829416" cy="22529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13"/>
          </p:nvPr>
        </p:nvSpPr>
        <p:spPr>
          <a:xfrm>
            <a:off x="6457984" y="2117558"/>
            <a:ext cx="1829416" cy="22529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1A5B0404-CBA8-1740-B873-702D77D15354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576F75-8ACF-C04D-8194-B92CB630D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31E1C50-2070-1C46-ADE5-2AF8AD64BB73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D6894A2D-2C32-2147-B67C-AAE3524D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742049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311983BA-D16E-0F43-89F3-6FF5DF0697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37865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72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photo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2171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1"/>
          </p:nvPr>
        </p:nvSpPr>
        <p:spPr>
          <a:xfrm>
            <a:off x="754063" y="2647950"/>
            <a:ext cx="3084011" cy="34099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Рисунок 12"/>
          <p:cNvSpPr>
            <a:spLocks noGrp="1"/>
          </p:cNvSpPr>
          <p:nvPr>
            <p:ph type="pic" sz="quarter" idx="12"/>
          </p:nvPr>
        </p:nvSpPr>
        <p:spPr>
          <a:xfrm>
            <a:off x="4087813" y="2647949"/>
            <a:ext cx="2865437" cy="159919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3"/>
          </p:nvPr>
        </p:nvSpPr>
        <p:spPr>
          <a:xfrm>
            <a:off x="4087813" y="4463716"/>
            <a:ext cx="2865437" cy="1594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38F3E138-3706-3246-91AE-CC05F08DA4A2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21E2E4-B713-7D4A-B149-E46693617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Entêt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6">
            <a:extLst>
              <a:ext uri="{FF2B5EF4-FFF2-40B4-BE49-F238E27FC236}">
                <a16:creationId xmlns:a16="http://schemas.microsoft.com/office/drawing/2014/main" id="{CB466AFA-768A-E447-A039-9744AC6E9073}"/>
              </a:ext>
            </a:extLst>
          </p:cNvPr>
          <p:cNvSpPr/>
          <p:nvPr userDrawn="1"/>
        </p:nvSpPr>
        <p:spPr>
          <a:xfrm>
            <a:off x="0" y="-1139"/>
            <a:ext cx="12192000" cy="2033516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0335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859477" y="2797458"/>
            <a:ext cx="2757488" cy="15287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2"/>
          </p:nvPr>
        </p:nvSpPr>
        <p:spPr>
          <a:xfrm>
            <a:off x="4737716" y="2797458"/>
            <a:ext cx="2757488" cy="15287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3"/>
          </p:nvPr>
        </p:nvSpPr>
        <p:spPr>
          <a:xfrm>
            <a:off x="8615955" y="2797457"/>
            <a:ext cx="2757488" cy="15287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D1489886-5BCA-7043-91BB-10E7EC6608FE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B866511-29EE-CB49-9560-A3E652F8C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0442C7-DB08-1B49-A4C3-3EC916F7F946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14398F83-9BC6-C948-84EE-95F2810C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44724"/>
          </a:xfrm>
        </p:spPr>
        <p:txBody>
          <a:bodyPr anchor="t"/>
          <a:lstStyle>
            <a:lvl1pPr algn="ctr"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3FCAD73-3989-BE4A-AA76-073468E71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15779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032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noProof="0" dirty="0"/>
              <a:t>Titre du document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Titre du document</a:t>
            </a:r>
            <a:endParaRPr lang="ru-RU" dirty="0"/>
          </a:p>
          <a:p>
            <a:pPr lvl="1"/>
            <a:r>
              <a:rPr lang="fr-CA" dirty="0"/>
              <a:t>Titre du document</a:t>
            </a:r>
            <a:endParaRPr lang="ru-RU" dirty="0"/>
          </a:p>
          <a:p>
            <a:pPr lvl="2"/>
            <a:r>
              <a:rPr lang="fr-CA" dirty="0"/>
              <a:t>Titre du document</a:t>
            </a:r>
            <a:endParaRPr lang="ru-RU" dirty="0"/>
          </a:p>
          <a:p>
            <a:pPr lvl="3"/>
            <a:r>
              <a:rPr lang="fr-CA" dirty="0"/>
              <a:t>Titre du document</a:t>
            </a:r>
            <a:endParaRPr lang="ru-RU" dirty="0"/>
          </a:p>
          <a:p>
            <a:pPr lvl="4"/>
            <a:r>
              <a:rPr lang="fr-CA" dirty="0"/>
              <a:t>Titre du document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957299-CC0A-45EB-9CA8-8192876CCBC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63EA4-607C-49A0-8355-BF440E516A63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7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1" r:id="rId3"/>
    <p:sldLayoutId id="2147483663" r:id="rId4"/>
    <p:sldLayoutId id="2147483691" r:id="rId5"/>
    <p:sldLayoutId id="2147483684" r:id="rId6"/>
    <p:sldLayoutId id="2147483661" r:id="rId7"/>
    <p:sldLayoutId id="2147483653" r:id="rId8"/>
    <p:sldLayoutId id="2147483655" r:id="rId9"/>
    <p:sldLayoutId id="2147483692" r:id="rId10"/>
    <p:sldLayoutId id="2147483693" r:id="rId11"/>
    <p:sldLayoutId id="2147483686" r:id="rId12"/>
    <p:sldLayoutId id="2147483689" r:id="rId13"/>
    <p:sldLayoutId id="2147483690" r:id="rId14"/>
    <p:sldLayoutId id="2147483694" r:id="rId15"/>
    <p:sldLayoutId id="2147483685" r:id="rId16"/>
    <p:sldLayoutId id="2147483695" r:id="rId17"/>
    <p:sldLayoutId id="2147483698" r:id="rId18"/>
    <p:sldLayoutId id="2147483699" r:id="rId1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C091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091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091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091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091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 descr="Une image contenant extérieur, store, eau&#10;&#10;&#10;&#10;Description générée automatiquement">
            <a:extLst>
              <a:ext uri="{FF2B5EF4-FFF2-40B4-BE49-F238E27FC236}">
                <a16:creationId xmlns:a16="http://schemas.microsoft.com/office/drawing/2014/main" id="{8EC1549F-5508-4247-98AB-F93C7F4FEB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9" b="13869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Прямоугольник 5">
            <a:extLst>
              <a:ext uri="{FF2B5EF4-FFF2-40B4-BE49-F238E27FC236}">
                <a16:creationId xmlns:a16="http://schemas.microsoft.com/office/drawing/2014/main" id="{00135C18-2A18-3143-BD33-CC8A0DA267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5916BD-3E6B-6B44-9625-FD7BE7A2E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18" y="2294693"/>
            <a:ext cx="6862143" cy="1663552"/>
          </a:xfrm>
          <a:prstGeom prst="rect">
            <a:avLst/>
          </a:prstGeom>
        </p:spPr>
      </p:pic>
      <p:sp>
        <p:nvSpPr>
          <p:cNvPr id="2" name="Rectangle avec coin diagonal arrondi 1">
            <a:extLst>
              <a:ext uri="{FF2B5EF4-FFF2-40B4-BE49-F238E27FC236}">
                <a16:creationId xmlns:a16="http://schemas.microsoft.com/office/drawing/2014/main" id="{67631331-76DC-DB4F-B3ED-DAB6D406C8C9}"/>
              </a:ext>
            </a:extLst>
          </p:cNvPr>
          <p:cNvSpPr/>
          <p:nvPr/>
        </p:nvSpPr>
        <p:spPr>
          <a:xfrm>
            <a:off x="8762998" y="-326099"/>
            <a:ext cx="1829477" cy="1625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765BFD9-938A-F949-87D0-BB5AB93F14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37" y="207757"/>
            <a:ext cx="1651001" cy="868948"/>
          </a:xfrm>
          <a:prstGeom prst="rect">
            <a:avLst/>
          </a:prstGeom>
        </p:spPr>
      </p:pic>
      <p:sp>
        <p:nvSpPr>
          <p:cNvPr id="16" name="Titre 15">
            <a:extLst>
              <a:ext uri="{FF2B5EF4-FFF2-40B4-BE49-F238E27FC236}">
                <a16:creationId xmlns:a16="http://schemas.microsoft.com/office/drawing/2014/main" id="{C44E8A25-1882-EC48-B8F5-6876C5B6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02" y="4609744"/>
            <a:ext cx="10282382" cy="852765"/>
          </a:xfrm>
        </p:spPr>
        <p:txBody>
          <a:bodyPr>
            <a:noAutofit/>
          </a:bodyPr>
          <a:lstStyle/>
          <a:p>
            <a:r>
              <a:rPr lang="fr-CA" sz="2000" b="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fr-CA" sz="2000" b="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sz="20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Présentation générale</a:t>
            </a:r>
            <a:endParaRPr lang="fr-CA" sz="2000" b="0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0EDF34E-7AC5-A44A-882F-D49A0AFEC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7041" y="4622579"/>
            <a:ext cx="7237918" cy="302403"/>
          </a:xfrm>
        </p:spPr>
        <p:txBody>
          <a:bodyPr/>
          <a:lstStyle/>
          <a:p>
            <a:r>
              <a:rPr lang="fr-CA" dirty="0" smtClean="0"/>
              <a:t> </a:t>
            </a:r>
            <a:endParaRPr lang="fr" i="1" dirty="0" smtClean="0"/>
          </a:p>
          <a:p>
            <a:endParaRPr lang="fr" dirty="0"/>
          </a:p>
          <a:p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 flipV="1">
            <a:off x="14217804" y="4090040"/>
            <a:ext cx="648629" cy="93687"/>
          </a:xfrm>
        </p:spPr>
        <p:txBody>
          <a:bodyPr>
            <a:normAutofit fontScale="25000" lnSpcReduction="20000"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502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Gouvernance</a:t>
            </a:r>
            <a:endParaRPr lang="fr-CA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CA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Cinq comités permanents et un comité provisoire</a:t>
            </a:r>
            <a:endParaRPr lang="fr-CA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7586" y="3201624"/>
            <a:ext cx="84230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900"/>
              </a:spcBef>
              <a:buClr>
                <a:srgbClr val="DC0911"/>
              </a:buClr>
              <a:buFont typeface="Wingdings" panose="05000000000000000000" pitchFamily="2" charset="2"/>
              <a:buChar char="v"/>
            </a:pPr>
            <a:r>
              <a:rPr lang="fr-C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Comité </a:t>
            </a:r>
            <a:r>
              <a:rPr lang="fr-CA" sz="2200" dirty="0">
                <a:latin typeface="Helvetica" panose="020B0604020202020204" pitchFamily="34" charset="0"/>
                <a:cs typeface="Helvetica" panose="020B0604020202020204" pitchFamily="34" charset="0"/>
              </a:rPr>
              <a:t>de l’engagement dans la </a:t>
            </a:r>
            <a:r>
              <a:rPr lang="fr-C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communauté</a:t>
            </a:r>
          </a:p>
          <a:p>
            <a:pPr marL="342900" indent="-342900">
              <a:spcBef>
                <a:spcPts val="900"/>
              </a:spcBef>
              <a:buClr>
                <a:srgbClr val="DC0911"/>
              </a:buClr>
              <a:buFont typeface="Wingdings" panose="05000000000000000000" pitchFamily="2" charset="2"/>
              <a:buChar char="v"/>
            </a:pPr>
            <a:r>
              <a:rPr lang="fr-C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Comité </a:t>
            </a:r>
            <a:r>
              <a:rPr lang="fr-CA" sz="2200" dirty="0">
                <a:latin typeface="Helvetica" panose="020B0604020202020204" pitchFamily="34" charset="0"/>
                <a:cs typeface="Helvetica" panose="020B0604020202020204" pitchFamily="34" charset="0"/>
              </a:rPr>
              <a:t>des </a:t>
            </a:r>
            <a:r>
              <a:rPr lang="fr-C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placements</a:t>
            </a:r>
          </a:p>
          <a:p>
            <a:pPr marL="342900" indent="-342900">
              <a:spcBef>
                <a:spcPts val="900"/>
              </a:spcBef>
              <a:buClr>
                <a:srgbClr val="DC0911"/>
              </a:buClr>
              <a:buFont typeface="Wingdings" panose="05000000000000000000" pitchFamily="2" charset="2"/>
              <a:buChar char="v"/>
            </a:pPr>
            <a:r>
              <a:rPr lang="fr-C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Comité </a:t>
            </a:r>
            <a:r>
              <a:rPr lang="fr-CA" sz="2200" dirty="0">
                <a:latin typeface="Helvetica" panose="020B0604020202020204" pitchFamily="34" charset="0"/>
                <a:cs typeface="Helvetica" panose="020B0604020202020204" pitchFamily="34" charset="0"/>
              </a:rPr>
              <a:t>de gouvernance et des ressources </a:t>
            </a:r>
            <a:r>
              <a:rPr lang="fr-C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humaines</a:t>
            </a:r>
          </a:p>
          <a:p>
            <a:pPr marL="342900" indent="-342900">
              <a:spcBef>
                <a:spcPts val="900"/>
              </a:spcBef>
              <a:buClr>
                <a:srgbClr val="DC0911"/>
              </a:buClr>
              <a:buFont typeface="Wingdings" panose="05000000000000000000" pitchFamily="2" charset="2"/>
              <a:buChar char="v"/>
            </a:pPr>
            <a:r>
              <a:rPr lang="fr-C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Comité d’audit</a:t>
            </a:r>
          </a:p>
          <a:p>
            <a:pPr marL="342900" indent="-342900">
              <a:spcBef>
                <a:spcPts val="900"/>
              </a:spcBef>
              <a:buClr>
                <a:srgbClr val="DC0911"/>
              </a:buClr>
              <a:buFont typeface="Wingdings" panose="05000000000000000000" pitchFamily="2" charset="2"/>
              <a:buChar char="v"/>
            </a:pPr>
            <a:r>
              <a:rPr lang="fr-C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Comité du </a:t>
            </a:r>
            <a:r>
              <a:rPr lang="fr-CA" sz="2200" dirty="0">
                <a:latin typeface="Helvetica" panose="020B0604020202020204" pitchFamily="34" charset="0"/>
                <a:cs typeface="Helvetica" panose="020B0604020202020204" pitchFamily="34" charset="0"/>
              </a:rPr>
              <a:t>développement philanthropique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7586" y="2643289"/>
            <a:ext cx="34836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Conseil d’administration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7586" y="5470695"/>
            <a:ext cx="85507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Comité provisoire sur la justice, l’équité, la diversité et l’inclusion</a:t>
            </a:r>
            <a:endParaRPr lang="fr-C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900"/>
              </a:spcBef>
            </a:pPr>
            <a:r>
              <a:rPr lang="fr-CA" sz="3600" dirty="0">
                <a:latin typeface="Helvetica" panose="020B0604020202020204" pitchFamily="34" charset="0"/>
                <a:cs typeface="Helvetica" panose="020B0604020202020204" pitchFamily="34" charset="0"/>
              </a:rPr>
              <a:t>Comité du développement philanthropique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777" y="2419440"/>
            <a:ext cx="3155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>
                <a:latin typeface="Helvetica" panose="020B0604020202020204" pitchFamily="34" charset="0"/>
                <a:cs typeface="Helvetica" panose="020B0604020202020204" pitchFamily="34" charset="0"/>
              </a:rPr>
              <a:t>Frédéric Lavoie</a:t>
            </a:r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, CPA</a:t>
            </a:r>
          </a:p>
          <a:p>
            <a:r>
              <a:rPr lang="fr-CA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Président</a:t>
            </a:r>
            <a:endParaRPr lang="fr-CA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Associé</a:t>
            </a:r>
            <a:b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dirty="0" err="1">
                <a:latin typeface="Helvetica" panose="020B0604020202020204" pitchFamily="34" charset="0"/>
                <a:cs typeface="Helvetica" panose="020B0604020202020204" pitchFamily="34" charset="0"/>
              </a:rPr>
              <a:t>PwC</a:t>
            </a:r>
            <a:endParaRPr lang="fr-C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1456" y="2419440"/>
            <a:ext cx="3851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Mariama</a:t>
            </a:r>
            <a:r>
              <a:rPr lang="fr-CA" b="1" dirty="0">
                <a:latin typeface="Helvetica" panose="020B0604020202020204" pitchFamily="34" charset="0"/>
                <a:cs typeface="Helvetica" panose="020B0604020202020204" pitchFamily="34" charset="0"/>
              </a:rPr>
              <a:t> Dupuis</a:t>
            </a:r>
          </a:p>
          <a:p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Directrice principale et cheffe de cabinet du président et chef de la direction</a:t>
            </a:r>
            <a:b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Sagard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91387" y="2407914"/>
            <a:ext cx="3851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>
                <a:latin typeface="Helvetica" panose="020B0604020202020204" pitchFamily="34" charset="0"/>
                <a:cs typeface="Helvetica" panose="020B0604020202020204" pitchFamily="34" charset="0"/>
              </a:rPr>
              <a:t>Sophie </a:t>
            </a:r>
            <a:r>
              <a:rPr lang="fr-CA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Labrecque</a:t>
            </a:r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C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MBA,</a:t>
            </a:r>
            <a:br>
              <a:rPr lang="fr-CA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</a:t>
            </a:r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. O.M., ASC, C. </a:t>
            </a:r>
            <a:r>
              <a:rPr lang="fr-CA" dirty="0" err="1">
                <a:latin typeface="Helvetica" panose="020B0604020202020204" pitchFamily="34" charset="0"/>
                <a:cs typeface="Helvetica" panose="020B0604020202020204" pitchFamily="34" charset="0"/>
              </a:rPr>
              <a:t>Dir</a:t>
            </a:r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Présidente-directrice générale et fondatrice</a:t>
            </a:r>
            <a:b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MAGNET Agence philanthropique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777" y="4445245"/>
            <a:ext cx="3851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>
                <a:latin typeface="Helvetica" panose="020B0604020202020204" pitchFamily="34" charset="0"/>
                <a:cs typeface="Helvetica" panose="020B0604020202020204" pitchFamily="34" charset="0"/>
              </a:rPr>
              <a:t>Samia Medelci</a:t>
            </a:r>
          </a:p>
          <a:p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Vice-présidente de </a:t>
            </a:r>
            <a:r>
              <a:rPr lang="fr-C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district,</a:t>
            </a:r>
          </a:p>
          <a:p>
            <a:r>
              <a:rPr lang="fr-C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Laval </a:t>
            </a:r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et Rive-Nord</a:t>
            </a:r>
            <a:b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Banque TD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91455" y="4445245"/>
            <a:ext cx="3851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Mahalia</a:t>
            </a:r>
            <a:r>
              <a:rPr lang="fr-CA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CA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Verna</a:t>
            </a:r>
            <a:endParaRPr lang="fr-CA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Conseillère externe</a:t>
            </a:r>
            <a:b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dirty="0">
                <a:latin typeface="Helvetica" panose="020B0604020202020204" pitchFamily="34" charset="0"/>
                <a:cs typeface="Helvetica" panose="020B0604020202020204" pitchFamily="34" charset="0"/>
              </a:rPr>
              <a:t>Industries créatives</a:t>
            </a:r>
          </a:p>
        </p:txBody>
      </p:sp>
    </p:spTree>
    <p:extLst>
      <p:ext uri="{BB962C8B-B14F-4D97-AF65-F5344CB8AC3E}">
        <p14:creationId xmlns:p14="http://schemas.microsoft.com/office/powerpoint/2010/main" val="14158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44C945-1B6F-2248-955B-9A2377E6C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SemiBold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8059" y="2046450"/>
            <a:ext cx="12009863" cy="1325563"/>
          </a:xfrm>
        </p:spPr>
        <p:txBody>
          <a:bodyPr/>
          <a:lstStyle/>
          <a:p>
            <a:pPr algn="ctr"/>
            <a:r>
              <a:rPr lang="fr-C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Merci !</a:t>
            </a:r>
            <a:endParaRPr lang="en-C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85916BD-3E6B-6B44-9625-FD7BE7A2E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49" y="4848833"/>
            <a:ext cx="3418297" cy="8286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flipH="1">
            <a:off x="5230582" y="5944488"/>
            <a:ext cx="186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info@fgmtl.org</a:t>
            </a:r>
            <a:br>
              <a:rPr lang="fr-CA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(514) </a:t>
            </a:r>
            <a:r>
              <a:rPr lang="fr-CA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866-0808</a:t>
            </a:r>
          </a:p>
        </p:txBody>
      </p:sp>
    </p:spTree>
    <p:extLst>
      <p:ext uri="{BB962C8B-B14F-4D97-AF65-F5344CB8AC3E}">
        <p14:creationId xmlns:p14="http://schemas.microsoft.com/office/powerpoint/2010/main" val="26883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personne, intérieur, homme, mur&#10;&#10;&#10;&#10;Description générée automatiquement">
            <a:extLst>
              <a:ext uri="{FF2B5EF4-FFF2-40B4-BE49-F238E27FC236}">
                <a16:creationId xmlns:a16="http://schemas.microsoft.com/office/drawing/2014/main" id="{1AA36CFF-F3BB-F447-87EC-DF36C32E9A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4" b="32044"/>
          <a:stretch>
            <a:fillRect/>
          </a:stretch>
        </p:blipFill>
        <p:spPr>
          <a:xfrm>
            <a:off x="0" y="2096411"/>
            <a:ext cx="12192000" cy="3311182"/>
          </a:xfrm>
        </p:spPr>
      </p:pic>
      <p:sp>
        <p:nvSpPr>
          <p:cNvPr id="6" name="Прямоугольник 5"/>
          <p:cNvSpPr/>
          <p:nvPr/>
        </p:nvSpPr>
        <p:spPr>
          <a:xfrm>
            <a:off x="-1" y="2078482"/>
            <a:ext cx="12192001" cy="3329111"/>
          </a:xfrm>
          <a:prstGeom prst="rect">
            <a:avLst/>
          </a:prstGeom>
          <a:solidFill>
            <a:srgbClr val="DC0911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3936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3936842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8123271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6">
            <a:extLst>
              <a:ext uri="{FF2B5EF4-FFF2-40B4-BE49-F238E27FC236}">
                <a16:creationId xmlns:a16="http://schemas.microsoft.com/office/drawing/2014/main" id="{337B1C26-2CC0-D84A-B3D3-D9DA66A6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01600"/>
            <a:ext cx="12192000" cy="1905964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CA" sz="3600" dirty="0">
                <a:latin typeface="Helvetica" panose="020B0604020202020204" pitchFamily="34" charset="0"/>
                <a:cs typeface="Helvetica" panose="020B0604020202020204" pitchFamily="34" charset="0"/>
              </a:rPr>
              <a:t>Une fondation </a:t>
            </a:r>
            <a: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 </a:t>
            </a:r>
            <a:r>
              <a:rPr lang="fr-CA" sz="3600" dirty="0">
                <a:latin typeface="Helvetica" panose="020B0604020202020204" pitchFamily="34" charset="0"/>
                <a:cs typeface="Helvetica" panose="020B0604020202020204" pitchFamily="34" charset="0"/>
              </a:rPr>
              <a:t>service et à </a:t>
            </a:r>
            <a: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l’écoute</a:t>
            </a:r>
            <a:b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fr-CA" sz="3600" dirty="0">
                <a:latin typeface="Helvetica" panose="020B0604020202020204" pitchFamily="34" charset="0"/>
                <a:cs typeface="Helvetica" panose="020B0604020202020204" pitchFamily="34" charset="0"/>
              </a:rPr>
              <a:t>sa communauté</a:t>
            </a:r>
            <a:endParaRPr lang="fr-CA" sz="3600" cap="all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9160" y="2882098"/>
            <a:ext cx="3929913" cy="25991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MOBILISER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fr-CA" sz="2400" kern="0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les ressources philanthropiques</a:t>
            </a:r>
            <a:endParaRPr lang="fr" sz="2400" kern="0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35C78834-3B36-BB4E-88F1-EABA14E38E6F}"/>
              </a:ext>
            </a:extLst>
          </p:cNvPr>
          <p:cNvSpPr txBox="1">
            <a:spLocks/>
          </p:cNvSpPr>
          <p:nvPr/>
        </p:nvSpPr>
        <p:spPr>
          <a:xfrm>
            <a:off x="49161" y="2420223"/>
            <a:ext cx="3894612" cy="409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Raleway Heavy" panose="020B0003030101060003" pitchFamily="34" charset="0"/>
              </a:rPr>
              <a:t>+</a:t>
            </a:r>
            <a:endParaRPr lang="en-US" sz="3200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943773" y="2864969"/>
            <a:ext cx="4172568" cy="2590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CATALYSER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fr-CA" sz="2400" kern="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</a:t>
            </a:r>
            <a:r>
              <a:rPr lang="fr" sz="2400" kern="0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es initiatives et des partenariats</a:t>
            </a:r>
            <a:endParaRPr lang="en-US" sz="2400" kern="0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8130201" y="2855593"/>
            <a:ext cx="4061798" cy="177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DIFFUSER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fr-CA" sz="2400" kern="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</a:t>
            </a:r>
            <a:r>
              <a:rPr lang="fr" sz="2400" kern="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es </a:t>
            </a:r>
            <a:r>
              <a:rPr lang="fr" sz="2400" kern="0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connaissances sur</a:t>
            </a:r>
            <a:br>
              <a:rPr lang="fr" sz="2400" kern="0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fr" sz="2400" kern="0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l’état de la communauté</a:t>
            </a:r>
            <a:endParaRPr lang="en-US" sz="2400" kern="0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5C78834-3B36-BB4E-88F1-EABA14E38E6F}"/>
              </a:ext>
            </a:extLst>
          </p:cNvPr>
          <p:cNvSpPr txBox="1">
            <a:spLocks/>
          </p:cNvSpPr>
          <p:nvPr/>
        </p:nvSpPr>
        <p:spPr>
          <a:xfrm>
            <a:off x="4834080" y="2416918"/>
            <a:ext cx="2445488" cy="409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Raleway Heavy" panose="020B0003030101060003" pitchFamily="34" charset="0"/>
              </a:rPr>
              <a:t>+</a:t>
            </a:r>
            <a:endParaRPr lang="en-US" sz="3200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5C78834-3B36-BB4E-88F1-EABA14E38E6F}"/>
              </a:ext>
            </a:extLst>
          </p:cNvPr>
          <p:cNvSpPr txBox="1">
            <a:spLocks/>
          </p:cNvSpPr>
          <p:nvPr/>
        </p:nvSpPr>
        <p:spPr>
          <a:xfrm>
            <a:off x="8965582" y="2433385"/>
            <a:ext cx="2313328" cy="488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Raleway Heavy" panose="020B0003030101060003" pitchFamily="34" charset="0"/>
              </a:rPr>
              <a:t>+</a:t>
            </a:r>
            <a:endParaRPr lang="en-US" sz="3200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0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jectifs de développement durable (ODD) - c-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9" y="968284"/>
            <a:ext cx="48768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flipV="1">
            <a:off x="5523384" y="3116574"/>
            <a:ext cx="888922" cy="592998"/>
          </a:xfrm>
          <a:prstGeom prst="rightArrow">
            <a:avLst/>
          </a:prstGeom>
          <a:solidFill>
            <a:srgbClr val="DC0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35" y="791738"/>
            <a:ext cx="5206906" cy="51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1263" y="2914894"/>
            <a:ext cx="4276149" cy="1194163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Subventions</a:t>
            </a:r>
            <a:b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versées</a:t>
            </a:r>
            <a:endParaRPr lang="fr-CA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118302" y="2189549"/>
            <a:ext cx="5456866" cy="23655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Plus de </a:t>
            </a:r>
            <a:r>
              <a:rPr lang="fr-CA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34,4 millions </a:t>
            </a: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dollars</a:t>
            </a:r>
            <a:b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 2022.</a:t>
            </a:r>
            <a:endParaRPr lang="fr-C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fr-CA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Près de </a:t>
            </a:r>
            <a:r>
              <a:rPr lang="fr-CA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157 millions </a:t>
            </a: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dollars</a:t>
            </a:r>
            <a:b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depuis </a:t>
            </a:r>
            <a:r>
              <a:rPr lang="fr-CA" sz="2400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création en 2000.</a:t>
            </a:r>
            <a:endParaRPr lang="fr-C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263" y="3964750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CA" dirty="0" smtClean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 31 décembre 2022</a:t>
            </a:r>
            <a:endParaRPr lang="fr-CA" dirty="0">
              <a:solidFill>
                <a:schemeClr val="bg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personne, intérieur, femme, mur&#10;&#10;&#10;&#10;Description générée automatiquement">
            <a:extLst>
              <a:ext uri="{FF2B5EF4-FFF2-40B4-BE49-F238E27FC236}">
                <a16:creationId xmlns:a16="http://schemas.microsoft.com/office/drawing/2014/main" id="{A2562D2E-7C69-8D44-A729-D75039F165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8" b="46762"/>
          <a:stretch/>
        </p:blipFill>
        <p:spPr>
          <a:xfrm>
            <a:off x="-1" y="15694"/>
            <a:ext cx="12192000" cy="2139176"/>
          </a:xfrm>
        </p:spPr>
      </p:pic>
      <p:sp>
        <p:nvSpPr>
          <p:cNvPr id="37" name="Прямоугольник 7">
            <a:extLst>
              <a:ext uri="{FF2B5EF4-FFF2-40B4-BE49-F238E27FC236}">
                <a16:creationId xmlns:a16="http://schemas.microsoft.com/office/drawing/2014/main" id="{BC7FFA5F-FFC8-324B-ADA8-BDBDC2B119C7}"/>
              </a:ext>
            </a:extLst>
          </p:cNvPr>
          <p:cNvSpPr/>
          <p:nvPr/>
        </p:nvSpPr>
        <p:spPr>
          <a:xfrm>
            <a:off x="0" y="0"/>
            <a:ext cx="12192000" cy="2181404"/>
          </a:xfrm>
          <a:prstGeom prst="rect">
            <a:avLst/>
          </a:prstGeom>
          <a:solidFill>
            <a:srgbClr val="DC091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834670" y="3396429"/>
            <a:ext cx="583814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pc="100" dirty="0">
                <a:solidFill>
                  <a:schemeClr val="bg1"/>
                </a:solidFill>
                <a:cs typeface="Poppins" panose="02000000000000000000" pitchFamily="2" charset="0"/>
              </a:rPr>
              <a:t>xxx</a:t>
            </a:r>
            <a:endParaRPr lang="en-US" spc="100" dirty="0">
              <a:solidFill>
                <a:schemeClr val="bg1"/>
              </a:solidFill>
              <a:latin typeface="Montserrat" panose="02000505000000020004" pitchFamily="2" charset="0"/>
              <a:cs typeface="Poppins" panose="02000000000000000000" pitchFamily="2" charset="0"/>
            </a:endParaRPr>
          </a:p>
        </p:txBody>
      </p:sp>
      <p:sp>
        <p:nvSpPr>
          <p:cNvPr id="40" name="Подзаголовок 2">
            <a:extLst>
              <a:ext uri="{FF2B5EF4-FFF2-40B4-BE49-F238E27FC236}">
                <a16:creationId xmlns:a16="http://schemas.microsoft.com/office/drawing/2014/main" id="{1C9943D7-218B-7542-B87B-208A70CF38BD}"/>
              </a:ext>
            </a:extLst>
          </p:cNvPr>
          <p:cNvSpPr txBox="1">
            <a:spLocks/>
          </p:cNvSpPr>
          <p:nvPr/>
        </p:nvSpPr>
        <p:spPr>
          <a:xfrm>
            <a:off x="6126577" y="2475355"/>
            <a:ext cx="5617424" cy="3783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8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fr-CA" sz="15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itre 44">
            <a:extLst>
              <a:ext uri="{FF2B5EF4-FFF2-40B4-BE49-F238E27FC236}">
                <a16:creationId xmlns:a16="http://schemas.microsoft.com/office/drawing/2014/main" id="{8A7725CE-87C9-C743-BCE9-6844083C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691"/>
            <a:ext cx="12192000" cy="2192244"/>
          </a:xfrm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Croissance de la FGM</a:t>
            </a:r>
            <a:r>
              <a:rPr lang="fr-CA" sz="2000" b="0" i="1" dirty="0"/>
              <a:t/>
            </a:r>
            <a:br>
              <a:rPr lang="fr-CA" sz="2000" b="0" i="1" dirty="0"/>
            </a:br>
            <a:r>
              <a:rPr lang="fr-CA" sz="2000" b="0" i="1" dirty="0" smtClean="0"/>
              <a:t/>
            </a:r>
            <a:br>
              <a:rPr lang="fr-CA" sz="2000" b="0" i="1" dirty="0" smtClean="0"/>
            </a:br>
            <a:r>
              <a:rPr lang="fr-CA" sz="20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 FGM a célébré ses 20 ans en 2020. L’année suivante, elle franchissait </a:t>
            </a:r>
            <a:r>
              <a:rPr lang="fr-CA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le </a:t>
            </a:r>
            <a:r>
              <a:rPr lang="fr-CA" sz="20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seuil</a:t>
            </a:r>
            <a:br>
              <a:rPr lang="fr-CA" sz="20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sz="20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 </a:t>
            </a:r>
            <a:r>
              <a:rPr lang="fr-CA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100 </a:t>
            </a:r>
            <a:r>
              <a:rPr lang="fr-CA" sz="20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M$ en subventions versées depuis </a:t>
            </a:r>
            <a:r>
              <a:rPr lang="fr-CA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sa création</a:t>
            </a:r>
            <a:r>
              <a:rPr lang="fr-CA" sz="20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CA" sz="20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38633"/>
              </p:ext>
            </p:extLst>
          </p:nvPr>
        </p:nvGraphicFramePr>
        <p:xfrm>
          <a:off x="983168" y="2429437"/>
          <a:ext cx="10112298" cy="37037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5383">
                  <a:extLst>
                    <a:ext uri="{9D8B030D-6E8A-4147-A177-3AD203B41FA5}">
                      <a16:colId xmlns:a16="http://schemas.microsoft.com/office/drawing/2014/main" val="2275735541"/>
                    </a:ext>
                  </a:extLst>
                </a:gridCol>
                <a:gridCol w="1685383">
                  <a:extLst>
                    <a:ext uri="{9D8B030D-6E8A-4147-A177-3AD203B41FA5}">
                      <a16:colId xmlns:a16="http://schemas.microsoft.com/office/drawing/2014/main" val="3061161381"/>
                    </a:ext>
                  </a:extLst>
                </a:gridCol>
                <a:gridCol w="1685383">
                  <a:extLst>
                    <a:ext uri="{9D8B030D-6E8A-4147-A177-3AD203B41FA5}">
                      <a16:colId xmlns:a16="http://schemas.microsoft.com/office/drawing/2014/main" val="556270650"/>
                    </a:ext>
                  </a:extLst>
                </a:gridCol>
                <a:gridCol w="1685383">
                  <a:extLst>
                    <a:ext uri="{9D8B030D-6E8A-4147-A177-3AD203B41FA5}">
                      <a16:colId xmlns:a16="http://schemas.microsoft.com/office/drawing/2014/main" val="3808903707"/>
                    </a:ext>
                  </a:extLst>
                </a:gridCol>
                <a:gridCol w="1685383">
                  <a:extLst>
                    <a:ext uri="{9D8B030D-6E8A-4147-A177-3AD203B41FA5}">
                      <a16:colId xmlns:a16="http://schemas.microsoft.com/office/drawing/2014/main" val="4040001208"/>
                    </a:ext>
                  </a:extLst>
                </a:gridCol>
                <a:gridCol w="1685383">
                  <a:extLst>
                    <a:ext uri="{9D8B030D-6E8A-4147-A177-3AD203B41FA5}">
                      <a16:colId xmlns:a16="http://schemas.microsoft.com/office/drawing/2014/main" val="2767204603"/>
                    </a:ext>
                  </a:extLst>
                </a:gridCol>
              </a:tblGrid>
              <a:tr h="555238"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2001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DC09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2005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DC09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2010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DC09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2015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DC09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DC0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795116"/>
                  </a:ext>
                </a:extLst>
              </a:tr>
              <a:tr h="681811"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Actifs</a:t>
                      </a:r>
                      <a:endParaRPr lang="fr-CA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D809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 M$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38 M$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114</a:t>
                      </a:r>
                      <a:r>
                        <a:rPr lang="fr-CA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M$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187 M$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381,5 M$</a:t>
                      </a:r>
                      <a:endParaRPr lang="fr-CA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38606"/>
                  </a:ext>
                </a:extLst>
              </a:tr>
              <a:tr h="706752"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Fonds</a:t>
                      </a:r>
                      <a:endParaRPr lang="fr-CA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D809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51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302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483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761</a:t>
                      </a:r>
                      <a:endParaRPr lang="fr-CA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453542"/>
                  </a:ext>
                </a:extLst>
              </a:tr>
              <a:tr h="798009"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Subventions versées/an</a:t>
                      </a:r>
                      <a:endParaRPr lang="fr-CA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D809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s.o.*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0,3 M$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1,7 M$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5,9 M$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34,4 M$</a:t>
                      </a:r>
                      <a:endParaRPr lang="fr-CA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831674"/>
                  </a:ext>
                </a:extLst>
              </a:tr>
              <a:tr h="961923"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Organismes</a:t>
                      </a:r>
                      <a:r>
                        <a:rPr lang="fr-CA" b="1" baseline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soutenus/an</a:t>
                      </a:r>
                      <a:endParaRPr lang="fr-CA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D809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s.o.*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44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224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349</a:t>
                      </a:r>
                      <a:endParaRPr lang="fr-CA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458</a:t>
                      </a:r>
                      <a:endParaRPr lang="fr-CA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3636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38564" y="6304378"/>
            <a:ext cx="4055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 Les premières subventions ont été distribuées en 2003.</a:t>
            </a:r>
            <a:endParaRPr lang="fr-CA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9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personne, intérieur, femme, mur&#10;&#10;&#10;&#10;Description générée automatiquement">
            <a:extLst>
              <a:ext uri="{FF2B5EF4-FFF2-40B4-BE49-F238E27FC236}">
                <a16:creationId xmlns:a16="http://schemas.microsoft.com/office/drawing/2014/main" id="{A2562D2E-7C69-8D44-A729-D75039F165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8" b="46762"/>
          <a:stretch/>
        </p:blipFill>
        <p:spPr>
          <a:xfrm>
            <a:off x="-1" y="15694"/>
            <a:ext cx="12192000" cy="2139176"/>
          </a:xfrm>
        </p:spPr>
      </p:pic>
      <p:sp>
        <p:nvSpPr>
          <p:cNvPr id="37" name="Прямоугольник 7">
            <a:extLst>
              <a:ext uri="{FF2B5EF4-FFF2-40B4-BE49-F238E27FC236}">
                <a16:creationId xmlns:a16="http://schemas.microsoft.com/office/drawing/2014/main" id="{BC7FFA5F-FFC8-324B-ADA8-BDBDC2B119C7}"/>
              </a:ext>
            </a:extLst>
          </p:cNvPr>
          <p:cNvSpPr/>
          <p:nvPr/>
        </p:nvSpPr>
        <p:spPr>
          <a:xfrm>
            <a:off x="0" y="0"/>
            <a:ext cx="12192000" cy="2181404"/>
          </a:xfrm>
          <a:prstGeom prst="rect">
            <a:avLst/>
          </a:prstGeom>
          <a:solidFill>
            <a:srgbClr val="DC091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834670" y="3396429"/>
            <a:ext cx="583814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pc="100" dirty="0">
                <a:solidFill>
                  <a:schemeClr val="bg1"/>
                </a:solidFill>
                <a:cs typeface="Poppins" panose="02000000000000000000" pitchFamily="2" charset="0"/>
              </a:rPr>
              <a:t>xxx</a:t>
            </a:r>
            <a:endParaRPr lang="en-US" spc="100" dirty="0">
              <a:solidFill>
                <a:schemeClr val="bg1"/>
              </a:solidFill>
              <a:latin typeface="Montserrat" panose="02000505000000020004" pitchFamily="2" charset="0"/>
              <a:cs typeface="Poppins" panose="02000000000000000000" pitchFamily="2" charset="0"/>
            </a:endParaRPr>
          </a:p>
        </p:txBody>
      </p:sp>
      <p:sp>
        <p:nvSpPr>
          <p:cNvPr id="40" name="Подзаголовок 2">
            <a:extLst>
              <a:ext uri="{FF2B5EF4-FFF2-40B4-BE49-F238E27FC236}">
                <a16:creationId xmlns:a16="http://schemas.microsoft.com/office/drawing/2014/main" id="{1C9943D7-218B-7542-B87B-208A70CF38BD}"/>
              </a:ext>
            </a:extLst>
          </p:cNvPr>
          <p:cNvSpPr txBox="1">
            <a:spLocks/>
          </p:cNvSpPr>
          <p:nvPr/>
        </p:nvSpPr>
        <p:spPr>
          <a:xfrm>
            <a:off x="6126577" y="2429436"/>
            <a:ext cx="5617424" cy="3783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8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fr-CA" sz="15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itre 44">
            <a:extLst>
              <a:ext uri="{FF2B5EF4-FFF2-40B4-BE49-F238E27FC236}">
                <a16:creationId xmlns:a16="http://schemas.microsoft.com/office/drawing/2014/main" id="{8A7725CE-87C9-C743-BCE9-6844083C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40"/>
            <a:ext cx="12192000" cy="2192244"/>
          </a:xfrm>
        </p:spPr>
        <p:txBody>
          <a:bodyPr anchor="ctr">
            <a:noAutofit/>
          </a:bodyPr>
          <a:lstStyle/>
          <a:p>
            <a:pPr>
              <a:lnSpc>
                <a:spcPts val="4000"/>
              </a:lnSpc>
            </a:pPr>
            <a: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Stratégie d'investissement responsable</a:t>
            </a:r>
            <a:endParaRPr lang="fr-CA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4051602A-7803-DD46-AD21-2820F45F9054}"/>
              </a:ext>
            </a:extLst>
          </p:cNvPr>
          <p:cNvSpPr txBox="1">
            <a:spLocks/>
          </p:cNvSpPr>
          <p:nvPr/>
        </p:nvSpPr>
        <p:spPr>
          <a:xfrm>
            <a:off x="4137102" y="2787726"/>
            <a:ext cx="7707404" cy="3203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Élaborée </a:t>
            </a: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 2021.</a:t>
            </a:r>
          </a:p>
          <a:p>
            <a:pPr algn="just">
              <a:lnSpc>
                <a:spcPct val="100000"/>
              </a:lnSpc>
            </a:pP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Intègre les </a:t>
            </a:r>
            <a:r>
              <a:rPr lang="fr-CA" sz="2000" dirty="0">
                <a:latin typeface="Helvetica" panose="020B0604020202020204" pitchFamily="34" charset="0"/>
                <a:cs typeface="Helvetica" panose="020B0604020202020204" pitchFamily="34" charset="0"/>
              </a:rPr>
              <a:t>facteurs </a:t>
            </a: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environnementaux, sociaux </a:t>
            </a:r>
            <a:r>
              <a:rPr lang="fr-CA" sz="2000" dirty="0">
                <a:latin typeface="Helvetica" panose="020B0604020202020204" pitchFamily="34" charset="0"/>
                <a:cs typeface="Helvetica" panose="020B0604020202020204" pitchFamily="34" charset="0"/>
              </a:rPr>
              <a:t>et de gouvernance (ESG) et les notions </a:t>
            </a: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d’équité, de </a:t>
            </a:r>
            <a:r>
              <a:rPr lang="fr-CA" sz="2000" dirty="0">
                <a:latin typeface="Helvetica" panose="020B0604020202020204" pitchFamily="34" charset="0"/>
                <a:cs typeface="Helvetica" panose="020B0604020202020204" pitchFamily="34" charset="0"/>
              </a:rPr>
              <a:t>diversité et d’inclusion (EDI), dont la réconciliation et </a:t>
            </a: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 respect </a:t>
            </a:r>
            <a:r>
              <a:rPr lang="fr-CA" sz="2000" dirty="0">
                <a:latin typeface="Helvetica" panose="020B0604020202020204" pitchFamily="34" charset="0"/>
                <a:cs typeface="Helvetica" panose="020B0604020202020204" pitchFamily="34" charset="0"/>
              </a:rPr>
              <a:t>des droits des Premiers Peuples du </a:t>
            </a: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Canada.</a:t>
            </a:r>
          </a:p>
          <a:p>
            <a:pPr algn="just">
              <a:lnSpc>
                <a:spcPct val="100000"/>
              </a:lnSpc>
            </a:pP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 totalité des </a:t>
            </a:r>
            <a:r>
              <a:rPr lang="fr-CA" sz="2000" dirty="0">
                <a:latin typeface="Helvetica" panose="020B0604020202020204" pitchFamily="34" charset="0"/>
                <a:cs typeface="Helvetica" panose="020B0604020202020204" pitchFamily="34" charset="0"/>
              </a:rPr>
              <a:t>actifs </a:t>
            </a: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la FGM sera </a:t>
            </a:r>
            <a:r>
              <a:rPr lang="fr-CA" sz="2000" dirty="0">
                <a:latin typeface="Helvetica" panose="020B0604020202020204" pitchFamily="34" charset="0"/>
                <a:cs typeface="Helvetica" panose="020B0604020202020204" pitchFamily="34" charset="0"/>
              </a:rPr>
              <a:t>mise au </a:t>
            </a: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service de </a:t>
            </a:r>
            <a:r>
              <a:rPr lang="fr-CA" sz="2000" dirty="0">
                <a:latin typeface="Helvetica" panose="020B0604020202020204" pitchFamily="34" charset="0"/>
                <a:cs typeface="Helvetica" panose="020B0604020202020204" pitchFamily="34" charset="0"/>
              </a:rPr>
              <a:t>notre mission en faveur du mieux-être de </a:t>
            </a: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 communauté.</a:t>
            </a:r>
          </a:p>
          <a:p>
            <a:pPr algn="just">
              <a:lnSpc>
                <a:spcPct val="100000"/>
              </a:lnSpc>
            </a:pP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D’ici </a:t>
            </a:r>
            <a:r>
              <a:rPr lang="fr-CA" sz="2000" dirty="0">
                <a:latin typeface="Helvetica" panose="020B0604020202020204" pitchFamily="34" charset="0"/>
                <a:cs typeface="Helvetica" panose="020B0604020202020204" pitchFamily="34" charset="0"/>
              </a:rPr>
              <a:t>2030, la FGM réduira de 45 % </a:t>
            </a: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les émissions de carbone </a:t>
            </a:r>
            <a:r>
              <a:rPr lang="fr-CA" sz="2000" dirty="0"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son portefeuille d’actifs.</a:t>
            </a:r>
            <a:endParaRPr lang="fr-C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Espace réservé pour une image 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" b="1452"/>
          <a:stretch>
            <a:fillRect/>
          </a:stretch>
        </p:blipFill>
        <p:spPr>
          <a:xfrm>
            <a:off x="713085" y="2516796"/>
            <a:ext cx="3001593" cy="3772298"/>
          </a:xfrm>
          <a:ln w="31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22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57561" y="2473579"/>
            <a:ext cx="4449337" cy="1451654"/>
          </a:xfrm>
        </p:spPr>
        <p:txBody>
          <a:bodyPr>
            <a:normAutofit/>
          </a:bodyPr>
          <a:lstStyle/>
          <a:p>
            <a:r>
              <a:rPr lang="fr-CA" sz="4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Fonds Collectifs</a:t>
            </a:r>
            <a:endParaRPr lang="fr-CA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1584" y="1448792"/>
            <a:ext cx="6580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CA" sz="2100" b="1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Fonds Collectif pour l'équité sociale </a:t>
            </a:r>
            <a:r>
              <a:rPr lang="fr-CA" sz="2100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 </a:t>
            </a:r>
            <a:endParaRPr lang="fr-CA" sz="2100" dirty="0" smtClean="0">
              <a:solidFill>
                <a:srgbClr val="222222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fr-CA" sz="2100" dirty="0">
              <a:solidFill>
                <a:srgbClr val="222222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CA" sz="2100" b="1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Fonds Collectif </a:t>
            </a:r>
            <a:r>
              <a:rPr lang="fr-CA" sz="2100" b="1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pour le climat et la </a:t>
            </a:r>
            <a:r>
              <a:rPr lang="fr-CA" sz="2100" b="1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transition</a:t>
            </a:r>
            <a:r>
              <a:rPr lang="fr-CA" sz="21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fr-CA" sz="21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é</a:t>
            </a:r>
            <a:r>
              <a:rPr lang="fr-CA" sz="2100" b="1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cologique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fr-CA" sz="21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CA" sz="2100" b="1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Fonds </a:t>
            </a:r>
            <a:r>
              <a:rPr lang="fr-CA" sz="2100" b="1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Collectif </a:t>
            </a:r>
            <a:r>
              <a:rPr lang="fr-CA" sz="2100" b="1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Femmes Action </a:t>
            </a:r>
            <a:r>
              <a:rPr lang="fr-CA" sz="2100" b="1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Montréal </a:t>
            </a:r>
            <a:r>
              <a:rPr lang="fr-CA" sz="2100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(FAM)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fr-CA" sz="21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CA" sz="2100" b="1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Fonds de soutien aux initiatives autochtones</a:t>
            </a:r>
            <a:endParaRPr lang="fr-CA" sz="2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561" y="3945115"/>
            <a:ext cx="3956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CA" dirty="0" smtClean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Philanthropie basée sur la confiance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CA" dirty="0" smtClean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Accent </a:t>
            </a:r>
            <a:r>
              <a:rPr lang="fr-CA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sur l’équité </a:t>
            </a:r>
            <a:r>
              <a:rPr lang="fr-CA" dirty="0" smtClean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et l’inclusion</a:t>
            </a:r>
            <a:endParaRPr lang="fr-CA" dirty="0">
              <a:solidFill>
                <a:schemeClr val="bg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57561" y="2618542"/>
            <a:ext cx="4449337" cy="1451654"/>
          </a:xfrm>
        </p:spPr>
        <p:txBody>
          <a:bodyPr>
            <a:normAutofit/>
          </a:bodyPr>
          <a:lstStyle/>
          <a:p>
            <a:r>
              <a:rPr lang="fr-CA" sz="4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Initiatives</a:t>
            </a:r>
            <a:br>
              <a:rPr lang="fr-CA" sz="45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sz="4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 partenariats</a:t>
            </a:r>
            <a:endParaRPr lang="fr-CA" sz="4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3094" y="960331"/>
            <a:ext cx="646890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CA" sz="2100" b="1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Faim « Zéro » à Montréal </a:t>
            </a:r>
            <a:r>
              <a:rPr lang="fr-CA" sz="2100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(2018-2020)</a:t>
            </a: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fr-CA" sz="2100" b="1" dirty="0">
              <a:solidFill>
                <a:srgbClr val="222222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CA" sz="2100" b="1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Consortium COVID Québec </a:t>
            </a:r>
            <a:r>
              <a:rPr lang="fr-CA" sz="2100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(2020-2021)</a:t>
            </a: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fr-CA" sz="2100" b="1" dirty="0">
              <a:solidFill>
                <a:srgbClr val="222222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CA" sz="2100" b="1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Programmes </a:t>
            </a:r>
            <a:r>
              <a:rPr lang="fr-CA" sz="2100" b="1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d’encouragement au </a:t>
            </a:r>
            <a:r>
              <a:rPr lang="fr-CA" sz="2100" b="1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mécénat</a:t>
            </a:r>
          </a:p>
          <a:p>
            <a:pPr>
              <a:spcAft>
                <a:spcPts val="0"/>
              </a:spcAft>
              <a:buClr>
                <a:srgbClr val="FF0000"/>
              </a:buClr>
            </a:pPr>
            <a:endParaRPr lang="fr-CA" sz="2100" b="1" dirty="0" smtClean="0">
              <a:solidFill>
                <a:srgbClr val="222222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CA" sz="2100" b="1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Fonds gouvernementaux / FCC</a:t>
            </a:r>
          </a:p>
          <a:p>
            <a:pPr>
              <a:spcAft>
                <a:spcPts val="0"/>
              </a:spcAft>
              <a:buClr>
                <a:srgbClr val="FF0000"/>
              </a:buClr>
            </a:pPr>
            <a:r>
              <a:rPr lang="fr-CA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Fonds </a:t>
            </a:r>
            <a:r>
              <a:rPr lang="fr-CA" sz="1600" dirty="0">
                <a:latin typeface="Helvetica" panose="020B0604020202020204" pitchFamily="34" charset="0"/>
                <a:cs typeface="Helvetica" panose="020B0604020202020204" pitchFamily="34" charset="0"/>
              </a:rPr>
              <a:t>d’urgence pour l’appui </a:t>
            </a:r>
            <a:r>
              <a:rPr lang="fr-CA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communautaire</a:t>
            </a:r>
          </a:p>
          <a:p>
            <a:pPr>
              <a:spcAft>
                <a:spcPts val="0"/>
              </a:spcAft>
              <a:buClr>
                <a:srgbClr val="FF0000"/>
              </a:buClr>
            </a:pPr>
            <a:r>
              <a:rPr lang="fr-CA" sz="1600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   Initiative </a:t>
            </a:r>
            <a:r>
              <a:rPr lang="fr-CA" sz="1600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canadienne pour des collectivités en </a:t>
            </a:r>
            <a:r>
              <a:rPr lang="fr-CA" sz="1600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santé</a:t>
            </a:r>
            <a:br>
              <a:rPr lang="fr-CA" sz="1600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fr-CA" sz="1600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   Fonds </a:t>
            </a:r>
            <a:r>
              <a:rPr lang="fr-CA" sz="1600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 relance des services </a:t>
            </a:r>
            <a:r>
              <a:rPr lang="fr-CA" sz="1600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communautaires</a:t>
            </a:r>
            <a:br>
              <a:rPr lang="fr-CA" sz="1600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fr-CA" sz="1600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   Fonds </a:t>
            </a:r>
            <a:r>
              <a:rPr lang="fr-CA" sz="1600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pour l’égalité des </a:t>
            </a:r>
            <a:r>
              <a:rPr lang="fr-CA" sz="1600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genres</a:t>
            </a:r>
            <a:endParaRPr lang="fr-CA" sz="1600" dirty="0">
              <a:solidFill>
                <a:srgbClr val="222222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fr-CA" sz="2100" b="1" dirty="0">
              <a:solidFill>
                <a:srgbClr val="222222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CA" sz="2100" b="1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Partenariat Climat Montréal</a:t>
            </a: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fr-CA" sz="2100" b="1" dirty="0">
              <a:solidFill>
                <a:srgbClr val="222222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CA" sz="2100" b="1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Projet </a:t>
            </a:r>
            <a:r>
              <a:rPr lang="fr-CA" sz="2100" b="1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Impact </a:t>
            </a:r>
            <a:r>
              <a:rPr lang="fr-CA" sz="2100" b="1" dirty="0" smtClean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Collectif</a:t>
            </a:r>
            <a:endParaRPr lang="fr-CA" sz="2100" dirty="0" smtClean="0">
              <a:solidFill>
                <a:srgbClr val="222222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Signes vitaux du Grand Montréal</a:t>
            </a:r>
            <a:endParaRPr lang="fr-CA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CA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Un diagnostic </a:t>
            </a:r>
            <a:r>
              <a:rPr lang="en-CA" sz="18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stratégique</a:t>
            </a:r>
            <a:r>
              <a:rPr lang="en-CA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 de la </a:t>
            </a:r>
            <a:r>
              <a:rPr lang="en-CA" sz="18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communauté</a:t>
            </a:r>
            <a:endParaRPr lang="fr-CA" sz="1800" b="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63" y="2338928"/>
            <a:ext cx="2177904" cy="290368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8" y="2338928"/>
            <a:ext cx="2158280" cy="290368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5590478" y="2294465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Rapports publiés depuis 2006.</a:t>
            </a:r>
          </a:p>
          <a:p>
            <a:endParaRPr lang="fr-CA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Visent à informer, </a:t>
            </a:r>
            <a:r>
              <a:rPr lang="fr-CA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rassembler et </a:t>
            </a:r>
            <a:r>
              <a:rPr lang="fr-CA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mobiliser la </a:t>
            </a:r>
            <a:r>
              <a:rPr lang="fr-CA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communauté autour des enjeux les plus importants auxquels elle doit faire </a:t>
            </a:r>
            <a:r>
              <a:rPr lang="fr-CA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face.</a:t>
            </a:r>
          </a:p>
          <a:p>
            <a:endParaRPr lang="fr-CA" sz="2000" dirty="0" smtClean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 </a:t>
            </a:r>
            <a:r>
              <a:rPr lang="fr-CA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réunissant et en diffusant des données </a:t>
            </a:r>
            <a:r>
              <a:rPr lang="fr-CA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sur </a:t>
            </a:r>
            <a:r>
              <a:rPr lang="fr-CA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l’état de la collectivité, </a:t>
            </a:r>
            <a:r>
              <a:rPr lang="fr-CA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l’objectif </a:t>
            </a:r>
            <a:r>
              <a:rPr lang="fr-CA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 de stimuler la réflexion, la concertation et l’élaboration de solutions adaptées à ces enjeux. </a:t>
            </a:r>
            <a:endParaRPr lang="fr-CA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486" y="5539547"/>
            <a:ext cx="7462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Partenariats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Éditions thématiques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Événements publics </a:t>
            </a:r>
            <a:endParaRPr lang="fr-C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titr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Raleway SemiBold"/>
        <a:ea typeface=""/>
        <a:cs typeface=""/>
      </a:majorFont>
      <a:minorFont>
        <a:latin typeface="Raleway Semi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24231</TotalTime>
  <Words>569</Words>
  <Application>Microsoft Office PowerPoint</Application>
  <PresentationFormat>Grand écran</PresentationFormat>
  <Paragraphs>127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Arial</vt:lpstr>
      <vt:lpstr>Calibri</vt:lpstr>
      <vt:lpstr>Helvetica</vt:lpstr>
      <vt:lpstr>Lato</vt:lpstr>
      <vt:lpstr>Montserrat</vt:lpstr>
      <vt:lpstr>Poppins</vt:lpstr>
      <vt:lpstr>Poppins SemiBold</vt:lpstr>
      <vt:lpstr>Raleway Heavy</vt:lpstr>
      <vt:lpstr>Raleway SemiBold</vt:lpstr>
      <vt:lpstr>Verdana</vt:lpstr>
      <vt:lpstr>Wingdings</vt:lpstr>
      <vt:lpstr>Page de titre</vt:lpstr>
      <vt:lpstr> Présentation générale</vt:lpstr>
      <vt:lpstr>Une fondation au service et à l’écoute de sa communauté</vt:lpstr>
      <vt:lpstr>Présentation PowerPoint</vt:lpstr>
      <vt:lpstr>Subventions versées</vt:lpstr>
      <vt:lpstr>Croissance de la FGM  La FGM a célébré ses 20 ans en 2020. L’année suivante, elle franchissait le seuil des 100 M$ en subventions versées depuis sa création.</vt:lpstr>
      <vt:lpstr>Stratégie d'investissement responsable</vt:lpstr>
      <vt:lpstr>Fonds Collectifs</vt:lpstr>
      <vt:lpstr>Initiatives et partenariats</vt:lpstr>
      <vt:lpstr>Signes vitaux du Grand Montréal</vt:lpstr>
      <vt:lpstr>Gouvernance</vt:lpstr>
      <vt:lpstr>Comité du développement philanthropique</vt:lpstr>
      <vt:lpstr>Merci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FGM</dc:creator>
  <cp:lastModifiedBy>Simon L. Delorme</cp:lastModifiedBy>
  <cp:revision>604</cp:revision>
  <cp:lastPrinted>2018-11-14T17:30:42Z</cp:lastPrinted>
  <dcterms:created xsi:type="dcterms:W3CDTF">2016-11-15T05:15:01Z</dcterms:created>
  <dcterms:modified xsi:type="dcterms:W3CDTF">2023-09-21T16:58:15Z</dcterms:modified>
</cp:coreProperties>
</file>